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76" r:id="rId2"/>
    <p:sldId id="301" r:id="rId3"/>
    <p:sldId id="296" r:id="rId4"/>
    <p:sldId id="302" r:id="rId5"/>
    <p:sldId id="297" r:id="rId6"/>
    <p:sldId id="298" r:id="rId7"/>
    <p:sldId id="299" r:id="rId8"/>
    <p:sldId id="300" r:id="rId9"/>
    <p:sldId id="279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21" autoAdjust="0"/>
    <p:restoredTop sz="94665"/>
  </p:normalViewPr>
  <p:slideViewPr>
    <p:cSldViewPr snapToGrid="0" snapToObjects="1">
      <p:cViewPr varScale="1">
        <p:scale>
          <a:sx n="105" d="100"/>
          <a:sy n="105" d="100"/>
        </p:scale>
        <p:origin x="82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155" d="100"/>
          <a:sy n="155" d="100"/>
        </p:scale>
        <p:origin x="4656" y="19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2" Type="http://schemas.openxmlformats.org/officeDocument/2006/relationships/image" Target="../media/image25.svg"/><Relationship Id="rId1" Type="http://schemas.openxmlformats.org/officeDocument/2006/relationships/image" Target="../media/image2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2" Type="http://schemas.openxmlformats.org/officeDocument/2006/relationships/image" Target="../media/image25.svg"/><Relationship Id="rId1" Type="http://schemas.openxmlformats.org/officeDocument/2006/relationships/image" Target="../media/image2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0D04FDE-8D34-4367-BF24-2A07E0C6FCFD}" type="doc">
      <dgm:prSet loTypeId="urn:microsoft.com/office/officeart/2018/2/layout/IconLabel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3B46E6FD-15EA-4063-B2BA-62922C9EDE1F}">
      <dgm:prSet/>
      <dgm:spPr/>
      <dgm:t>
        <a:bodyPr/>
        <a:lstStyle/>
        <a:p>
          <a:r>
            <a:rPr lang="en-US"/>
            <a:t>Academic Research and Education</a:t>
          </a:r>
        </a:p>
      </dgm:t>
    </dgm:pt>
    <dgm:pt modelId="{A24B098B-D12C-490D-BF7B-5B74E09DFD45}" type="parTrans" cxnId="{4CBADD46-3E03-429E-961D-5896EFBDC48F}">
      <dgm:prSet/>
      <dgm:spPr/>
      <dgm:t>
        <a:bodyPr/>
        <a:lstStyle/>
        <a:p>
          <a:endParaRPr lang="en-US"/>
        </a:p>
      </dgm:t>
    </dgm:pt>
    <dgm:pt modelId="{63647271-2ACE-4813-B3E3-6F70680A9ED5}" type="sibTrans" cxnId="{4CBADD46-3E03-429E-961D-5896EFBDC48F}">
      <dgm:prSet/>
      <dgm:spPr/>
      <dgm:t>
        <a:bodyPr/>
        <a:lstStyle/>
        <a:p>
          <a:endParaRPr lang="en-US"/>
        </a:p>
      </dgm:t>
    </dgm:pt>
    <dgm:pt modelId="{BDAC5B68-F716-4E20-97B3-B60F4FE6014B}">
      <dgm:prSet/>
      <dgm:spPr/>
      <dgm:t>
        <a:bodyPr/>
        <a:lstStyle/>
        <a:p>
          <a:r>
            <a:rPr lang="en-US"/>
            <a:t>Industry Applications</a:t>
          </a:r>
        </a:p>
      </dgm:t>
    </dgm:pt>
    <dgm:pt modelId="{9CDBB5B8-182B-4644-A870-535C2A4DDAD5}" type="parTrans" cxnId="{268EBB55-8460-4007-A1E5-193A9CED799E}">
      <dgm:prSet/>
      <dgm:spPr/>
      <dgm:t>
        <a:bodyPr/>
        <a:lstStyle/>
        <a:p>
          <a:endParaRPr lang="en-US"/>
        </a:p>
      </dgm:t>
    </dgm:pt>
    <dgm:pt modelId="{F7FBC3B3-CCD9-4657-AA8A-88D0FF636F1A}" type="sibTrans" cxnId="{268EBB55-8460-4007-A1E5-193A9CED799E}">
      <dgm:prSet/>
      <dgm:spPr/>
      <dgm:t>
        <a:bodyPr/>
        <a:lstStyle/>
        <a:p>
          <a:endParaRPr lang="en-US"/>
        </a:p>
      </dgm:t>
    </dgm:pt>
    <dgm:pt modelId="{2A5F0EE9-FFDB-4536-B2DB-B3D59C33D744}">
      <dgm:prSet/>
      <dgm:spPr/>
      <dgm:t>
        <a:bodyPr/>
        <a:lstStyle/>
        <a:p>
          <a:r>
            <a:rPr lang="en-US"/>
            <a:t>Ethical Concerns</a:t>
          </a:r>
        </a:p>
      </dgm:t>
    </dgm:pt>
    <dgm:pt modelId="{1AE2A0F9-E44B-4151-919F-72D21702C689}" type="parTrans" cxnId="{64D470C7-183A-41E6-96EC-3EE754C3F119}">
      <dgm:prSet/>
      <dgm:spPr/>
      <dgm:t>
        <a:bodyPr/>
        <a:lstStyle/>
        <a:p>
          <a:endParaRPr lang="en-US"/>
        </a:p>
      </dgm:t>
    </dgm:pt>
    <dgm:pt modelId="{0D576F64-6C95-4A81-8439-3A9E3F71EC79}" type="sibTrans" cxnId="{64D470C7-183A-41E6-96EC-3EE754C3F119}">
      <dgm:prSet/>
      <dgm:spPr/>
      <dgm:t>
        <a:bodyPr/>
        <a:lstStyle/>
        <a:p>
          <a:endParaRPr lang="en-US"/>
        </a:p>
      </dgm:t>
    </dgm:pt>
    <dgm:pt modelId="{7F0D83B8-FDB4-4988-937F-DB64906A9165}" type="pres">
      <dgm:prSet presAssocID="{40D04FDE-8D34-4367-BF24-2A07E0C6FCFD}" presName="root" presStyleCnt="0">
        <dgm:presLayoutVars>
          <dgm:dir/>
          <dgm:resizeHandles val="exact"/>
        </dgm:presLayoutVars>
      </dgm:prSet>
      <dgm:spPr/>
    </dgm:pt>
    <dgm:pt modelId="{66B4F8C8-76ED-405D-9046-C8184BB6B020}" type="pres">
      <dgm:prSet presAssocID="{3B46E6FD-15EA-4063-B2BA-62922C9EDE1F}" presName="compNode" presStyleCnt="0"/>
      <dgm:spPr/>
    </dgm:pt>
    <dgm:pt modelId="{1AE664AC-1967-4903-A9C6-77FBF3599F85}" type="pres">
      <dgm:prSet presAssocID="{3B46E6FD-15EA-4063-B2BA-62922C9EDE1F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12D88180-1D82-4A6E-A226-293E9F497945}" type="pres">
      <dgm:prSet presAssocID="{3B46E6FD-15EA-4063-B2BA-62922C9EDE1F}" presName="spaceRect" presStyleCnt="0"/>
      <dgm:spPr/>
    </dgm:pt>
    <dgm:pt modelId="{3560F19D-CEDD-4499-9B52-4D85FE5DBD1D}" type="pres">
      <dgm:prSet presAssocID="{3B46E6FD-15EA-4063-B2BA-62922C9EDE1F}" presName="textRect" presStyleLbl="revTx" presStyleIdx="0" presStyleCnt="3">
        <dgm:presLayoutVars>
          <dgm:chMax val="1"/>
          <dgm:chPref val="1"/>
        </dgm:presLayoutVars>
      </dgm:prSet>
      <dgm:spPr/>
    </dgm:pt>
    <dgm:pt modelId="{87791F20-8725-4D15-8A85-80F405297477}" type="pres">
      <dgm:prSet presAssocID="{63647271-2ACE-4813-B3E3-6F70680A9ED5}" presName="sibTrans" presStyleCnt="0"/>
      <dgm:spPr/>
    </dgm:pt>
    <dgm:pt modelId="{7946E90B-3DE6-4F59-89E4-A3308786EB5F}" type="pres">
      <dgm:prSet presAssocID="{BDAC5B68-F716-4E20-97B3-B60F4FE6014B}" presName="compNode" presStyleCnt="0"/>
      <dgm:spPr/>
    </dgm:pt>
    <dgm:pt modelId="{744DFFC9-1F2B-487C-B5E9-FB4A11C3B135}" type="pres">
      <dgm:prSet presAssocID="{BDAC5B68-F716-4E20-97B3-B60F4FE6014B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198B78D6-04E7-4674-9DB1-214B8984A7A7}" type="pres">
      <dgm:prSet presAssocID="{BDAC5B68-F716-4E20-97B3-B60F4FE6014B}" presName="spaceRect" presStyleCnt="0"/>
      <dgm:spPr/>
    </dgm:pt>
    <dgm:pt modelId="{D952E3A7-A501-48AC-AA39-F0888ADAE148}" type="pres">
      <dgm:prSet presAssocID="{BDAC5B68-F716-4E20-97B3-B60F4FE6014B}" presName="textRect" presStyleLbl="revTx" presStyleIdx="1" presStyleCnt="3">
        <dgm:presLayoutVars>
          <dgm:chMax val="1"/>
          <dgm:chPref val="1"/>
        </dgm:presLayoutVars>
      </dgm:prSet>
      <dgm:spPr/>
    </dgm:pt>
    <dgm:pt modelId="{0247B219-1460-463E-809E-2259A832099B}" type="pres">
      <dgm:prSet presAssocID="{F7FBC3B3-CCD9-4657-AA8A-88D0FF636F1A}" presName="sibTrans" presStyleCnt="0"/>
      <dgm:spPr/>
    </dgm:pt>
    <dgm:pt modelId="{EC0C9F49-5752-4807-BDD1-FB801829D921}" type="pres">
      <dgm:prSet presAssocID="{2A5F0EE9-FFDB-4536-B2DB-B3D59C33D744}" presName="compNode" presStyleCnt="0"/>
      <dgm:spPr/>
    </dgm:pt>
    <dgm:pt modelId="{6F04EB73-84EB-4D06-A29F-8218CBC2EDC8}" type="pres">
      <dgm:prSet presAssocID="{2A5F0EE9-FFDB-4536-B2DB-B3D59C33D744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EF727B49-3925-469D-8271-AB46C627D137}" type="pres">
      <dgm:prSet presAssocID="{2A5F0EE9-FFDB-4536-B2DB-B3D59C33D744}" presName="spaceRect" presStyleCnt="0"/>
      <dgm:spPr/>
    </dgm:pt>
    <dgm:pt modelId="{F97AD9C2-2258-4215-A060-26F602BE6F8D}" type="pres">
      <dgm:prSet presAssocID="{2A5F0EE9-FFDB-4536-B2DB-B3D59C33D744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25353B37-F4FD-4ED3-BDC6-C237895DB1CF}" type="presOf" srcId="{2A5F0EE9-FFDB-4536-B2DB-B3D59C33D744}" destId="{F97AD9C2-2258-4215-A060-26F602BE6F8D}" srcOrd="0" destOrd="0" presId="urn:microsoft.com/office/officeart/2018/2/layout/IconLabelList"/>
    <dgm:cxn modelId="{6913DD42-D240-4E18-AEE3-2A7CCBF7F55B}" type="presOf" srcId="{3B46E6FD-15EA-4063-B2BA-62922C9EDE1F}" destId="{3560F19D-CEDD-4499-9B52-4D85FE5DBD1D}" srcOrd="0" destOrd="0" presId="urn:microsoft.com/office/officeart/2018/2/layout/IconLabelList"/>
    <dgm:cxn modelId="{4CBADD46-3E03-429E-961D-5896EFBDC48F}" srcId="{40D04FDE-8D34-4367-BF24-2A07E0C6FCFD}" destId="{3B46E6FD-15EA-4063-B2BA-62922C9EDE1F}" srcOrd="0" destOrd="0" parTransId="{A24B098B-D12C-490D-BF7B-5B74E09DFD45}" sibTransId="{63647271-2ACE-4813-B3E3-6F70680A9ED5}"/>
    <dgm:cxn modelId="{EF3B5169-74EC-4984-A2A8-92D29EEE1014}" type="presOf" srcId="{BDAC5B68-F716-4E20-97B3-B60F4FE6014B}" destId="{D952E3A7-A501-48AC-AA39-F0888ADAE148}" srcOrd="0" destOrd="0" presId="urn:microsoft.com/office/officeart/2018/2/layout/IconLabelList"/>
    <dgm:cxn modelId="{268EBB55-8460-4007-A1E5-193A9CED799E}" srcId="{40D04FDE-8D34-4367-BF24-2A07E0C6FCFD}" destId="{BDAC5B68-F716-4E20-97B3-B60F4FE6014B}" srcOrd="1" destOrd="0" parTransId="{9CDBB5B8-182B-4644-A870-535C2A4DDAD5}" sibTransId="{F7FBC3B3-CCD9-4657-AA8A-88D0FF636F1A}"/>
    <dgm:cxn modelId="{64D470C7-183A-41E6-96EC-3EE754C3F119}" srcId="{40D04FDE-8D34-4367-BF24-2A07E0C6FCFD}" destId="{2A5F0EE9-FFDB-4536-B2DB-B3D59C33D744}" srcOrd="2" destOrd="0" parTransId="{1AE2A0F9-E44B-4151-919F-72D21702C689}" sibTransId="{0D576F64-6C95-4A81-8439-3A9E3F71EC79}"/>
    <dgm:cxn modelId="{469D2FD3-5AAB-4580-BAA9-E001C2F866FA}" type="presOf" srcId="{40D04FDE-8D34-4367-BF24-2A07E0C6FCFD}" destId="{7F0D83B8-FDB4-4988-937F-DB64906A9165}" srcOrd="0" destOrd="0" presId="urn:microsoft.com/office/officeart/2018/2/layout/IconLabelList"/>
    <dgm:cxn modelId="{37988F67-AE19-4565-99CF-98C2B9FD24B3}" type="presParOf" srcId="{7F0D83B8-FDB4-4988-937F-DB64906A9165}" destId="{66B4F8C8-76ED-405D-9046-C8184BB6B020}" srcOrd="0" destOrd="0" presId="urn:microsoft.com/office/officeart/2018/2/layout/IconLabelList"/>
    <dgm:cxn modelId="{B2A841D6-7A27-48E2-97E6-0009944B6C46}" type="presParOf" srcId="{66B4F8C8-76ED-405D-9046-C8184BB6B020}" destId="{1AE664AC-1967-4903-A9C6-77FBF3599F85}" srcOrd="0" destOrd="0" presId="urn:microsoft.com/office/officeart/2018/2/layout/IconLabelList"/>
    <dgm:cxn modelId="{C039E9F7-BCBA-4B74-83B2-BBC88DAE5C21}" type="presParOf" srcId="{66B4F8C8-76ED-405D-9046-C8184BB6B020}" destId="{12D88180-1D82-4A6E-A226-293E9F497945}" srcOrd="1" destOrd="0" presId="urn:microsoft.com/office/officeart/2018/2/layout/IconLabelList"/>
    <dgm:cxn modelId="{9D4944A7-E6A1-4C50-A870-0B82B9653406}" type="presParOf" srcId="{66B4F8C8-76ED-405D-9046-C8184BB6B020}" destId="{3560F19D-CEDD-4499-9B52-4D85FE5DBD1D}" srcOrd="2" destOrd="0" presId="urn:microsoft.com/office/officeart/2018/2/layout/IconLabelList"/>
    <dgm:cxn modelId="{87DCA5D3-4098-4E5E-B61C-AB5BD187AA1D}" type="presParOf" srcId="{7F0D83B8-FDB4-4988-937F-DB64906A9165}" destId="{87791F20-8725-4D15-8A85-80F405297477}" srcOrd="1" destOrd="0" presId="urn:microsoft.com/office/officeart/2018/2/layout/IconLabelList"/>
    <dgm:cxn modelId="{2C646423-11ED-41AE-8E2D-81CED4A7B361}" type="presParOf" srcId="{7F0D83B8-FDB4-4988-937F-DB64906A9165}" destId="{7946E90B-3DE6-4F59-89E4-A3308786EB5F}" srcOrd="2" destOrd="0" presId="urn:microsoft.com/office/officeart/2018/2/layout/IconLabelList"/>
    <dgm:cxn modelId="{B6B7824C-043A-460E-A9F2-A3DE831DB779}" type="presParOf" srcId="{7946E90B-3DE6-4F59-89E4-A3308786EB5F}" destId="{744DFFC9-1F2B-487C-B5E9-FB4A11C3B135}" srcOrd="0" destOrd="0" presId="urn:microsoft.com/office/officeart/2018/2/layout/IconLabelList"/>
    <dgm:cxn modelId="{A47275CE-EF8C-4C90-B5D5-ED47832752F9}" type="presParOf" srcId="{7946E90B-3DE6-4F59-89E4-A3308786EB5F}" destId="{198B78D6-04E7-4674-9DB1-214B8984A7A7}" srcOrd="1" destOrd="0" presId="urn:microsoft.com/office/officeart/2018/2/layout/IconLabelList"/>
    <dgm:cxn modelId="{CE59B4C6-ECE0-4003-8C08-4BEF82455146}" type="presParOf" srcId="{7946E90B-3DE6-4F59-89E4-A3308786EB5F}" destId="{D952E3A7-A501-48AC-AA39-F0888ADAE148}" srcOrd="2" destOrd="0" presId="urn:microsoft.com/office/officeart/2018/2/layout/IconLabelList"/>
    <dgm:cxn modelId="{DA524E66-38AB-4136-8B59-699ACF0E3542}" type="presParOf" srcId="{7F0D83B8-FDB4-4988-937F-DB64906A9165}" destId="{0247B219-1460-463E-809E-2259A832099B}" srcOrd="3" destOrd="0" presId="urn:microsoft.com/office/officeart/2018/2/layout/IconLabelList"/>
    <dgm:cxn modelId="{5436E0D0-2F13-4B57-95A1-AB1883FAF300}" type="presParOf" srcId="{7F0D83B8-FDB4-4988-937F-DB64906A9165}" destId="{EC0C9F49-5752-4807-BDD1-FB801829D921}" srcOrd="4" destOrd="0" presId="urn:microsoft.com/office/officeart/2018/2/layout/IconLabelList"/>
    <dgm:cxn modelId="{69EAA614-705C-4D91-B296-10ACFEC503B3}" type="presParOf" srcId="{EC0C9F49-5752-4807-BDD1-FB801829D921}" destId="{6F04EB73-84EB-4D06-A29F-8218CBC2EDC8}" srcOrd="0" destOrd="0" presId="urn:microsoft.com/office/officeart/2018/2/layout/IconLabelList"/>
    <dgm:cxn modelId="{3403E064-D404-4706-A51A-BBEE19C66CC3}" type="presParOf" srcId="{EC0C9F49-5752-4807-BDD1-FB801829D921}" destId="{EF727B49-3925-469D-8271-AB46C627D137}" srcOrd="1" destOrd="0" presId="urn:microsoft.com/office/officeart/2018/2/layout/IconLabelList"/>
    <dgm:cxn modelId="{18572E45-E6BB-48FD-AA35-5F3691A2AB9F}" type="presParOf" srcId="{EC0C9F49-5752-4807-BDD1-FB801829D921}" destId="{F97AD9C2-2258-4215-A060-26F602BE6F8D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E664AC-1967-4903-A9C6-77FBF3599F85}">
      <dsp:nvSpPr>
        <dsp:cNvPr id="0" name=""/>
        <dsp:cNvSpPr/>
      </dsp:nvSpPr>
      <dsp:spPr>
        <a:xfrm>
          <a:off x="1071069" y="651825"/>
          <a:ext cx="1482767" cy="148276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60F19D-CEDD-4499-9B52-4D85FE5DBD1D}">
      <dsp:nvSpPr>
        <dsp:cNvPr id="0" name=""/>
        <dsp:cNvSpPr/>
      </dsp:nvSpPr>
      <dsp:spPr>
        <a:xfrm>
          <a:off x="164933" y="2523518"/>
          <a:ext cx="329503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Academic Research and Education</a:t>
          </a:r>
        </a:p>
      </dsp:txBody>
      <dsp:txXfrm>
        <a:off x="164933" y="2523518"/>
        <a:ext cx="3295038" cy="720000"/>
      </dsp:txXfrm>
    </dsp:sp>
    <dsp:sp modelId="{744DFFC9-1F2B-487C-B5E9-FB4A11C3B135}">
      <dsp:nvSpPr>
        <dsp:cNvPr id="0" name=""/>
        <dsp:cNvSpPr/>
      </dsp:nvSpPr>
      <dsp:spPr>
        <a:xfrm>
          <a:off x="4942739" y="651825"/>
          <a:ext cx="1482767" cy="148276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52E3A7-A501-48AC-AA39-F0888ADAE148}">
      <dsp:nvSpPr>
        <dsp:cNvPr id="0" name=""/>
        <dsp:cNvSpPr/>
      </dsp:nvSpPr>
      <dsp:spPr>
        <a:xfrm>
          <a:off x="4036603" y="2523518"/>
          <a:ext cx="329503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Industry Applications</a:t>
          </a:r>
        </a:p>
      </dsp:txBody>
      <dsp:txXfrm>
        <a:off x="4036603" y="2523518"/>
        <a:ext cx="3295038" cy="720000"/>
      </dsp:txXfrm>
    </dsp:sp>
    <dsp:sp modelId="{6F04EB73-84EB-4D06-A29F-8218CBC2EDC8}">
      <dsp:nvSpPr>
        <dsp:cNvPr id="0" name=""/>
        <dsp:cNvSpPr/>
      </dsp:nvSpPr>
      <dsp:spPr>
        <a:xfrm>
          <a:off x="8814409" y="651825"/>
          <a:ext cx="1482767" cy="148276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7AD9C2-2258-4215-A060-26F602BE6F8D}">
      <dsp:nvSpPr>
        <dsp:cNvPr id="0" name=""/>
        <dsp:cNvSpPr/>
      </dsp:nvSpPr>
      <dsp:spPr>
        <a:xfrm>
          <a:off x="7908273" y="2523518"/>
          <a:ext cx="329503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Ethical Concerns</a:t>
          </a:r>
        </a:p>
      </dsp:txBody>
      <dsp:txXfrm>
        <a:off x="7908273" y="2523518"/>
        <a:ext cx="3295038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7BB6E9A-0785-6985-7B76-3DC51FDC397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8440223-00C7-ED25-F4B7-0B57FB62F97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ED2B0C-477A-5445-BF4A-1BF455C836C9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A10202-8985-CCC2-B483-816FEB9BBA4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CA6700-1DDF-8245-FE5A-1FBCA3A4B56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178B08-80F2-1D48-A9B1-B12CB0F312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722070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2E8192-244B-8F43-8666-29EB7EA0E329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C38144-C961-6348-B731-59DFA4E1CA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47868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Mira world model, released about 2 weeks ago is a deep learning model emulating rocket league and is impressively interactive with 4-player multiplayer. Alakazam apparently made a distilled model that can run on a MacBook just last week!</a:t>
            </a:r>
          </a:p>
          <a:p>
            <a:endParaRPr lang="en-US" dirty="0"/>
          </a:p>
          <a:p>
            <a:r>
              <a:rPr lang="en-US" dirty="0"/>
              <a:t>Sana World Model from NVIDIA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C38144-C961-6348-B731-59DFA4E1CA2F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24343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MODL.ai is a startup advertising AI agents for QA and play testing</a:t>
            </a:r>
          </a:p>
          <a:p>
            <a:r>
              <a:rPr lang="en-US" dirty="0"/>
              <a:t>Krafton has shipped AI NPCs using LLMs as a part of their system in both </a:t>
            </a:r>
            <a:r>
              <a:rPr lang="en-US" dirty="0" err="1"/>
              <a:t>InZOI</a:t>
            </a:r>
            <a:r>
              <a:rPr lang="en-US" dirty="0"/>
              <a:t> and PUBG now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C38144-C961-6348-B731-59DFA4E1CA2F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57089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BCA33C4-8629-6C82-B2DA-F759821FE73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1524" y="858"/>
            <a:ext cx="12188951" cy="6856285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5FF2FB88-6B91-D743-BA6E-54ED0BB15285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961434" y="4619875"/>
            <a:ext cx="6763669" cy="956638"/>
          </a:xfrm>
          <a:prstGeom prst="rect">
            <a:avLst/>
          </a:prstGeom>
          <a:noFill/>
        </p:spPr>
        <p:txBody>
          <a:bodyPr wrap="square" lIns="182880" tIns="0" rIns="182880" bIns="91440" anchor="t" anchorCtr="0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800" b="0" cap="none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Sample Subtitle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DFBD02-CF50-7340-82BF-C660C02CE34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961434" y="2469931"/>
            <a:ext cx="6763669" cy="1986455"/>
          </a:xfrm>
          <a:noFill/>
          <a:effectLst/>
        </p:spPr>
        <p:txBody>
          <a:bodyPr wrap="square" lIns="182880" tIns="45720" rIns="182880" bIns="0" anchor="b" anchorCtr="0">
            <a:normAutofit/>
          </a:bodyPr>
          <a:lstStyle>
            <a:lvl1pPr algn="l">
              <a:lnSpc>
                <a:spcPct val="100000"/>
              </a:lnSpc>
              <a:defRPr sz="4400" b="1" i="0" strike="noStrike" cap="none" baseline="0"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17AD41C-6CF0-E395-124A-39990D02C9B0}"/>
              </a:ext>
            </a:extLst>
          </p:cNvPr>
          <p:cNvSpPr txBox="1"/>
          <p:nvPr userDrawn="1"/>
        </p:nvSpPr>
        <p:spPr>
          <a:xfrm>
            <a:off x="7451835" y="784544"/>
            <a:ext cx="3810350" cy="523220"/>
          </a:xfrm>
          <a:prstGeom prst="rect">
            <a:avLst/>
          </a:prstGeom>
          <a:noFill/>
        </p:spPr>
        <p:txBody>
          <a:bodyPr wrap="square" lIns="0" rtlCol="0">
            <a:spAutoFit/>
          </a:bodyPr>
          <a:lstStyle/>
          <a:p>
            <a: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accent2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sz="1400" b="0" cap="none" spc="0" baseline="0" dirty="0">
                <a:solidFill>
                  <a:schemeClr val="bg2"/>
                </a:solidFill>
              </a:rPr>
              <a:t>The Premier Conference &amp; Exhibition on Computer Graphics &amp; Interactive Techniques</a:t>
            </a:r>
          </a:p>
        </p:txBody>
      </p:sp>
      <p:pic>
        <p:nvPicPr>
          <p:cNvPr id="13" name="Picture 12" descr="A black and white sign with white text&#10;&#10;AI-generated content may be incorrect.">
            <a:extLst>
              <a:ext uri="{FF2B5EF4-FFF2-40B4-BE49-F238E27FC236}">
                <a16:creationId xmlns:a16="http://schemas.microsoft.com/office/drawing/2014/main" id="{F5C3C03F-0265-D5A1-05C3-038C11D47F0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71944" y="466084"/>
            <a:ext cx="4021750" cy="1026384"/>
          </a:xfrm>
          <a:prstGeom prst="rect">
            <a:avLst/>
          </a:prstGeom>
        </p:spPr>
      </p:pic>
      <p:sp>
        <p:nvSpPr>
          <p:cNvPr id="15" name="Footer Placeholder 3">
            <a:extLst>
              <a:ext uri="{FF2B5EF4-FFF2-40B4-BE49-F238E27FC236}">
                <a16:creationId xmlns:a16="http://schemas.microsoft.com/office/drawing/2014/main" id="{40BD2D4B-356A-B8A3-D284-752D0C1E884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412274" y="6358370"/>
            <a:ext cx="4114800" cy="30861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© 2026 SIGGRAPH. All Rights Reserved.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69586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ivider 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F42C43FE-6208-752D-2E7D-4A8CDA3A9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1524" y="857"/>
            <a:ext cx="12188951" cy="6856285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5FF2FB88-6B91-D743-BA6E-54ED0BB15285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232400" y="3808361"/>
            <a:ext cx="3952240" cy="606323"/>
          </a:xfrm>
          <a:prstGeom prst="rect">
            <a:avLst/>
          </a:prstGeom>
          <a:solidFill>
            <a:schemeClr val="tx2"/>
          </a:solidFill>
        </p:spPr>
        <p:txBody>
          <a:bodyPr wrap="square" lIns="182880" tIns="45720" rIns="182880" bIns="91440" anchor="ctr" anchorCtr="0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 b="0" cap="none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Sample Divider Subtitle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DFBD02-CF50-7340-82BF-C660C02CE34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232400" y="2865120"/>
            <a:ext cx="5902960" cy="659543"/>
          </a:xfrm>
          <a:noFill/>
        </p:spPr>
        <p:txBody>
          <a:bodyPr wrap="square" lIns="182880" tIns="45720" rIns="182880" bIns="0" anchor="t" anchorCtr="0">
            <a:normAutofit/>
          </a:bodyPr>
          <a:lstStyle>
            <a:lvl1pPr algn="l">
              <a:lnSpc>
                <a:spcPct val="100000"/>
              </a:lnSpc>
              <a:defRPr sz="5000" b="1" i="0" cap="none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Divider Title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4F0809-75A0-FC25-FE15-EC60DB3A4D50}"/>
              </a:ext>
            </a:extLst>
          </p:cNvPr>
          <p:cNvSpPr txBox="1"/>
          <p:nvPr userDrawn="1"/>
        </p:nvSpPr>
        <p:spPr>
          <a:xfrm>
            <a:off x="9062719" y="206476"/>
            <a:ext cx="2797893" cy="415498"/>
          </a:xfrm>
          <a:prstGeom prst="rect">
            <a:avLst/>
          </a:prstGeom>
          <a:noFill/>
        </p:spPr>
        <p:txBody>
          <a:bodyPr wrap="square" lIns="0" rtlCol="0">
            <a:spAutoFit/>
          </a:bodyPr>
          <a:lstStyle/>
          <a:p>
            <a: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accent2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sz="1050" b="0" cap="none" spc="0" baseline="0" dirty="0">
                <a:solidFill>
                  <a:schemeClr val="tx1"/>
                </a:solidFill>
              </a:rPr>
              <a:t>The Premier Conference &amp; Exhibition on Computer Graphics &amp; Interactive Techniques</a:t>
            </a:r>
          </a:p>
        </p:txBody>
      </p:sp>
      <p:pic>
        <p:nvPicPr>
          <p:cNvPr id="12" name="Picture 11" descr="A black background with blue text&#10;&#10;AI-generated content may be incorrect.">
            <a:extLst>
              <a:ext uri="{FF2B5EF4-FFF2-40B4-BE49-F238E27FC236}">
                <a16:creationId xmlns:a16="http://schemas.microsoft.com/office/drawing/2014/main" id="{90CEBE87-5738-DE1A-9FB8-542556EFD11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5411426" y="1945989"/>
            <a:ext cx="2219084" cy="562476"/>
          </a:xfrm>
          <a:prstGeom prst="rect">
            <a:avLst/>
          </a:prstGeom>
        </p:spPr>
      </p:pic>
      <p:sp>
        <p:nvSpPr>
          <p:cNvPr id="13" name="Footer Placeholder 3">
            <a:extLst>
              <a:ext uri="{FF2B5EF4-FFF2-40B4-BE49-F238E27FC236}">
                <a16:creationId xmlns:a16="http://schemas.microsoft.com/office/drawing/2014/main" id="{C930687C-FDDF-CD78-3675-0F1526B5578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412274" y="6358370"/>
            <a:ext cx="4114800" cy="30861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© 2026 SIGGRAPH. All Rights Reserved.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81463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Up N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9FA59F41-BEDE-3960-5EB4-D98AEFFD33DB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9BF7555-B577-E2D7-F102-A48090E334B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716E2E2-D167-EA48-A3B7-E8457B84FCC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47394" y="2326853"/>
            <a:ext cx="7197566" cy="688032"/>
          </a:xfrm>
        </p:spPr>
        <p:txBody>
          <a:bodyPr anchor="b">
            <a:normAutofit/>
          </a:bodyPr>
          <a:lstStyle>
            <a:lvl1pPr algn="l">
              <a:defRPr sz="4000" b="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Up Next: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5840E6-40B3-9841-A4A2-CA99B2CC3316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547394" y="3035205"/>
            <a:ext cx="7197566" cy="1238201"/>
          </a:xfrm>
          <a:prstGeom prst="rect">
            <a:avLst/>
          </a:prstGeom>
        </p:spPr>
        <p:txBody>
          <a:bodyPr tIns="0">
            <a:normAutofit/>
          </a:bodyPr>
          <a:lstStyle>
            <a:lvl1pPr marL="0" indent="0" algn="l">
              <a:buNone/>
              <a:defRPr sz="6200" b="1" cap="none" baseline="0">
                <a:solidFill>
                  <a:schemeClr val="bg1"/>
                </a:solidFill>
              </a:defRPr>
            </a:lvl1pPr>
            <a:lvl2pPr marL="228600" indent="0">
              <a:buNone/>
              <a:defRPr>
                <a:solidFill>
                  <a:schemeClr val="bg1"/>
                </a:solidFill>
              </a:defRPr>
            </a:lvl2pPr>
            <a:lvl3pPr marL="457200" indent="0">
              <a:buNone/>
              <a:defRPr>
                <a:solidFill>
                  <a:schemeClr val="bg1"/>
                </a:solidFill>
              </a:defRPr>
            </a:lvl3pPr>
            <a:lvl4pPr marL="685800" indent="0">
              <a:buNone/>
              <a:defRPr>
                <a:solidFill>
                  <a:schemeClr val="bg1"/>
                </a:solidFill>
              </a:defRPr>
            </a:lvl4pPr>
            <a:lvl5pPr marL="9144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Session Name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EB7A3C-E1C4-9F25-27B9-1EADF44F4E9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© 2026 SIGGRAPH. All Rights Reserved.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03847FE-D86C-CA34-E049-5E9487E21EDD}"/>
              </a:ext>
            </a:extLst>
          </p:cNvPr>
          <p:cNvSpPr txBox="1"/>
          <p:nvPr userDrawn="1"/>
        </p:nvSpPr>
        <p:spPr>
          <a:xfrm>
            <a:off x="9062719" y="206476"/>
            <a:ext cx="2797893" cy="415498"/>
          </a:xfrm>
          <a:prstGeom prst="rect">
            <a:avLst/>
          </a:prstGeom>
          <a:noFill/>
        </p:spPr>
        <p:txBody>
          <a:bodyPr wrap="square" lIns="0" rtlCol="0">
            <a:spAutoFit/>
          </a:bodyPr>
          <a:lstStyle/>
          <a:p>
            <a: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accent2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sz="1050" b="0" cap="none" spc="0" baseline="0" dirty="0">
                <a:solidFill>
                  <a:schemeClr val="bg2"/>
                </a:solidFill>
              </a:rPr>
              <a:t>The Premier Conference &amp; Exhibition on Computer Graphics &amp; Interactive Techniques</a:t>
            </a:r>
          </a:p>
        </p:txBody>
      </p:sp>
    </p:spTree>
    <p:extLst>
      <p:ext uri="{BB962C8B-B14F-4D97-AF65-F5344CB8AC3E}">
        <p14:creationId xmlns:p14="http://schemas.microsoft.com/office/powerpoint/2010/main" val="33073459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rand 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D53A917-4E4C-5907-F075-82AA0F350197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9BF7555-B577-E2D7-F102-A48090E334B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23767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rand 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DD20EA6-B0DF-6121-A69D-EF7E4BA1F915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9BF7555-B577-E2D7-F102-A48090E334B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94620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rand 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6CF3046-177F-F603-69FC-A6EAF99B64DC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9BF7555-B577-E2D7-F102-A48090E334B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11057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rand 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3616B5B8-B3DF-22EA-D1E2-99ADBD594FB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9BF7555-B577-E2D7-F102-A48090E334B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54B9CAD-5F58-3BB2-305F-00E91396C35C}"/>
              </a:ext>
            </a:extLst>
          </p:cNvPr>
          <p:cNvSpPr>
            <a:spLocks noGrp="1"/>
          </p:cNvSpPr>
          <p:nvPr>
            <p:ph idx="12" hasCustomPrompt="1"/>
          </p:nvPr>
        </p:nvSpPr>
        <p:spPr>
          <a:xfrm>
            <a:off x="467360" y="6116320"/>
            <a:ext cx="8879840" cy="467360"/>
          </a:xfrm>
          <a:prstGeom prst="rect">
            <a:avLst/>
          </a:prstGeom>
        </p:spPr>
        <p:txBody>
          <a:bodyPr vert="horz" lIns="0" tIns="45720" rIns="91440" bIns="45720" rtlCol="0">
            <a:normAutofit/>
          </a:bodyPr>
          <a:lstStyle>
            <a:lvl1pPr>
              <a:defRPr sz="1200"/>
            </a:lvl1pPr>
          </a:lstStyle>
          <a:p>
            <a:pPr lvl="0"/>
            <a:r>
              <a:rPr lang="en-US" dirty="0"/>
              <a:t>Caption here - if applicable</a:t>
            </a:r>
          </a:p>
        </p:txBody>
      </p:sp>
    </p:spTree>
    <p:extLst>
      <p:ext uri="{BB962C8B-B14F-4D97-AF65-F5344CB8AC3E}">
        <p14:creationId xmlns:p14="http://schemas.microsoft.com/office/powerpoint/2010/main" val="4025120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9C9FD610-EA19-0C34-97EC-A4EA45AB71E2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411480" y="1841499"/>
            <a:ext cx="11368246" cy="389534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16E2E2-D167-EA48-A3B7-E8457B84FC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EB7A3C-E1C4-9F25-27B9-1EADF44F4E9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© 2026 SIGGRAPH. All Rights Reserved.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766AE5-1292-FF25-3ECE-49BC004E85F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4424D3E-E720-AF46-A7EB-A9B428C5A8B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95886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37EDB7-7A9A-C047-B20A-95D1C96A3F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11480" y="1848676"/>
            <a:ext cx="5440680" cy="369332"/>
          </a:xfrm>
          <a:prstGeom prst="rect">
            <a:avLst/>
          </a:prstGeom>
          <a:noFill/>
        </p:spPr>
        <p:txBody>
          <a:bodyPr wrap="square" lIns="0"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E906AF-FA12-D142-9F73-F1D171262B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1480" y="2355005"/>
            <a:ext cx="5443273" cy="338367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970D8E-8E23-DECC-7913-018D6EA38C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0"/>
            <a:ext cx="8055740" cy="1298448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9694374D-4F11-2EC2-3A20-D2AC501481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29682" y="1848676"/>
            <a:ext cx="5440680" cy="369332"/>
          </a:xfrm>
          <a:prstGeom prst="rect">
            <a:avLst/>
          </a:prstGeom>
          <a:noFill/>
        </p:spPr>
        <p:txBody>
          <a:bodyPr wrap="square" lIns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endParaRPr lang="en-US" dirty="0"/>
          </a:p>
        </p:txBody>
      </p:sp>
      <p:sp>
        <p:nvSpPr>
          <p:cNvPr id="9" name="Content Placeholder 5">
            <a:extLst>
              <a:ext uri="{FF2B5EF4-FFF2-40B4-BE49-F238E27FC236}">
                <a16:creationId xmlns:a16="http://schemas.microsoft.com/office/drawing/2014/main" id="{C6BCA647-8D1D-B10E-DFEC-8FE11E7FE48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29682" y="2355005"/>
            <a:ext cx="5440680" cy="338367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F70FAB-38FC-0370-2829-3E49935D63A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© 2026 SIGGRAPH. All Rights Reserved.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5B3F92-46BC-810B-5CE3-728E7E27D68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4424D3E-E720-AF46-A7EB-A9B428C5A8B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218704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+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970D8E-8E23-DECC-7913-018D6EA38C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0"/>
            <a:ext cx="8055740" cy="1298448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9694374D-4F11-2EC2-3A20-D2AC501481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29682" y="1848676"/>
            <a:ext cx="5440680" cy="369332"/>
          </a:xfrm>
          <a:prstGeom prst="rect">
            <a:avLst/>
          </a:prstGeom>
          <a:noFill/>
        </p:spPr>
        <p:txBody>
          <a:bodyPr wrap="square" lIns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endParaRPr lang="en-US" dirty="0"/>
          </a:p>
        </p:txBody>
      </p:sp>
      <p:sp>
        <p:nvSpPr>
          <p:cNvPr id="9" name="Content Placeholder 5">
            <a:extLst>
              <a:ext uri="{FF2B5EF4-FFF2-40B4-BE49-F238E27FC236}">
                <a16:creationId xmlns:a16="http://schemas.microsoft.com/office/drawing/2014/main" id="{C6BCA647-8D1D-B10E-DFEC-8FE11E7FE48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29682" y="2355004"/>
            <a:ext cx="5440680" cy="338328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F70FAB-38FC-0370-2829-3E49935D63A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© 2026 SIGGRAPH. All Rights Reserved.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5B3F92-46BC-810B-5CE3-728E7E27D68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4424D3E-E720-AF46-A7EB-A9B428C5A8B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Picture Placeholder 9">
            <a:extLst>
              <a:ext uri="{FF2B5EF4-FFF2-40B4-BE49-F238E27FC236}">
                <a16:creationId xmlns:a16="http://schemas.microsoft.com/office/drawing/2014/main" id="{C9D6396A-2F42-FD66-6B94-412191EFBE9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11480" y="1841499"/>
            <a:ext cx="5684520" cy="3896785"/>
          </a:xfrm>
          <a:prstGeom prst="roundRect">
            <a:avLst>
              <a:gd name="adj" fmla="val 0"/>
            </a:avLst>
          </a:prstGeom>
          <a:solidFill>
            <a:schemeClr val="bg1">
              <a:lumMod val="95000"/>
            </a:schemeClr>
          </a:solidFill>
        </p:spPr>
        <p:txBody>
          <a:bodyPr anchor="ctr" anchorCtr="0"/>
          <a:lstStyle>
            <a:lvl1pPr marL="0" indent="0" algn="ctr">
              <a:buNone/>
              <a:defRPr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211696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ulti-Image +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970D8E-8E23-DECC-7913-018D6EA38C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0"/>
            <a:ext cx="8055740" cy="1298448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9694374D-4F11-2EC2-3A20-D2AC501481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27648" y="1848676"/>
            <a:ext cx="5447442" cy="369332"/>
          </a:xfrm>
          <a:prstGeom prst="rect">
            <a:avLst/>
          </a:prstGeom>
          <a:noFill/>
        </p:spPr>
        <p:txBody>
          <a:bodyPr wrap="square" lIns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endParaRPr lang="en-US" dirty="0"/>
          </a:p>
        </p:txBody>
      </p:sp>
      <p:sp>
        <p:nvSpPr>
          <p:cNvPr id="9" name="Content Placeholder 5">
            <a:extLst>
              <a:ext uri="{FF2B5EF4-FFF2-40B4-BE49-F238E27FC236}">
                <a16:creationId xmlns:a16="http://schemas.microsoft.com/office/drawing/2014/main" id="{C6BCA647-8D1D-B10E-DFEC-8FE11E7FE48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29682" y="2355004"/>
            <a:ext cx="5440680" cy="338328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F70FAB-38FC-0370-2829-3E49935D63A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© 2026 SIGGRAPH. All Rights Reserved.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5B3F92-46BC-810B-5CE3-728E7E27D68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4424D3E-E720-AF46-A7EB-A9B428C5A8B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Picture Placeholder 9">
            <a:extLst>
              <a:ext uri="{FF2B5EF4-FFF2-40B4-BE49-F238E27FC236}">
                <a16:creationId xmlns:a16="http://schemas.microsoft.com/office/drawing/2014/main" id="{41ADD4D4-6D3B-C527-3E13-91DC5E47B9A4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416910" y="1845057"/>
            <a:ext cx="3190293" cy="3893227"/>
          </a:xfrm>
          <a:prstGeom prst="roundRect">
            <a:avLst>
              <a:gd name="adj" fmla="val 0"/>
            </a:avLst>
          </a:prstGeom>
          <a:solidFill>
            <a:schemeClr val="bg1">
              <a:lumMod val="95000"/>
            </a:schemeClr>
          </a:solidFill>
        </p:spPr>
        <p:txBody>
          <a:bodyPr anchor="ctr" anchorCtr="0"/>
          <a:lstStyle>
            <a:lvl1pPr marL="0" indent="0" algn="ctr">
              <a:buNone/>
              <a:defRPr/>
            </a:lvl1pPr>
          </a:lstStyle>
          <a:p>
            <a:endParaRPr lang="en-US" dirty="0"/>
          </a:p>
        </p:txBody>
      </p:sp>
      <p:sp>
        <p:nvSpPr>
          <p:cNvPr id="4" name="Picture Placeholder 9">
            <a:extLst>
              <a:ext uri="{FF2B5EF4-FFF2-40B4-BE49-F238E27FC236}">
                <a16:creationId xmlns:a16="http://schemas.microsoft.com/office/drawing/2014/main" id="{77D742DA-2FA7-74E2-2113-DAA70C1C62E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809384" y="3882052"/>
            <a:ext cx="2286615" cy="1856232"/>
          </a:xfrm>
          <a:prstGeom prst="roundRect">
            <a:avLst>
              <a:gd name="adj" fmla="val 0"/>
            </a:avLst>
          </a:prstGeom>
          <a:solidFill>
            <a:schemeClr val="bg1">
              <a:lumMod val="95000"/>
            </a:schemeClr>
          </a:solidFill>
        </p:spPr>
        <p:txBody>
          <a:bodyPr anchor="ctr" anchorCtr="0"/>
          <a:lstStyle>
            <a:lvl1pPr marL="0" indent="0" algn="ctr">
              <a:buNone/>
              <a:defRPr/>
            </a:lvl1pPr>
          </a:lstStyle>
          <a:p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DF62EB85-5121-A158-611E-0583396850C6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3809384" y="1845057"/>
            <a:ext cx="2286615" cy="1856232"/>
          </a:xfrm>
          <a:prstGeom prst="roundRect">
            <a:avLst>
              <a:gd name="adj" fmla="val 0"/>
            </a:avLst>
          </a:prstGeom>
          <a:solidFill>
            <a:schemeClr val="bg1">
              <a:lumMod val="95000"/>
            </a:schemeClr>
          </a:solidFill>
        </p:spPr>
        <p:txBody>
          <a:bodyPr anchor="ctr" anchorCtr="0"/>
          <a:lstStyle>
            <a:lvl1pPr marL="0" indent="0" algn="ctr">
              <a:buNone/>
              <a:defRPr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65749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peaker - Sing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357674BA-5A16-1946-AB88-68367938794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99901" y="1845057"/>
            <a:ext cx="6368427" cy="448056"/>
          </a:xfrm>
          <a:noFill/>
        </p:spPr>
        <p:txBody>
          <a:bodyPr wrap="square" lIns="0" bIns="0" anchor="ctr" anchorCtr="0">
            <a:normAutofit/>
          </a:bodyPr>
          <a:lstStyle>
            <a:lvl1pPr>
              <a:lnSpc>
                <a:spcPct val="100000"/>
              </a:lnSpc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Speaker Name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BD2B3982-9BE1-6D4B-949E-D3F4C34CB5E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399901" y="2324252"/>
            <a:ext cx="6368427" cy="292388"/>
          </a:xfrm>
          <a:prstGeom prst="rect">
            <a:avLst/>
          </a:prstGeom>
          <a:noFill/>
        </p:spPr>
        <p:txBody>
          <a:bodyPr wrap="square" lIns="0" tIns="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 b="1" cap="none" baseline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Position Name</a:t>
            </a:r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DF671FB8-128F-8946-B211-784C60E6B33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411296" y="2858559"/>
            <a:ext cx="6368427" cy="2879724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buNone/>
              <a:defRPr sz="1600" baseline="0">
                <a:solidFill>
                  <a:schemeClr val="tx1"/>
                </a:solidFill>
              </a:defRPr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144B1538-5A7F-8546-8036-708910616CE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138428" y="1845057"/>
            <a:ext cx="3776472" cy="3893226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tIns="0" rIns="0" bIns="0" anchor="ctr">
            <a:noAutofit/>
          </a:bodyPr>
          <a:lstStyle>
            <a:lvl1pPr marL="0" indent="0" algn="ctr">
              <a:buNone/>
              <a:defRPr/>
            </a:lvl1pPr>
          </a:lstStyle>
          <a:p>
            <a:endParaRPr lang="en-US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D904BA9-E7EE-4090-1CE6-E2C2A8D596E3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r>
              <a:rPr lang="en-US"/>
              <a:t>© 2026 SIGGRAPH. All Rights Reserved.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54E0F1C-511B-2463-3E6E-EA2467AA010A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C4424D3E-E720-AF46-A7EB-A9B428C5A8B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14324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peaker - Dou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2C1D4EF6-AC32-1959-9FFE-1909B16381D5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690096" y="2357917"/>
            <a:ext cx="3089630" cy="628800"/>
          </a:xfrm>
          <a:prstGeom prst="rect">
            <a:avLst/>
          </a:prstGeom>
          <a:noFill/>
        </p:spPr>
        <p:txBody>
          <a:bodyPr wrap="square" lIns="0" tIns="0" bIns="0" anchor="b" anchorCtr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100" b="1" cap="none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Speaker Name</a:t>
            </a: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357674BA-5A16-1946-AB88-68367938794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817577" y="2354539"/>
            <a:ext cx="3067050" cy="632177"/>
          </a:xfrm>
          <a:noFill/>
        </p:spPr>
        <p:txBody>
          <a:bodyPr wrap="square" lIns="0" bIns="0" anchor="b" anchorCtr="0">
            <a:normAutofit/>
          </a:bodyPr>
          <a:lstStyle>
            <a:lvl1pPr>
              <a:lnSpc>
                <a:spcPct val="100000"/>
              </a:lnSpc>
              <a:defRPr sz="21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Speaker Name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BD2B3982-9BE1-6D4B-949E-D3F4C34CB5E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2817578" y="3015234"/>
            <a:ext cx="3067050" cy="439277"/>
          </a:xfrm>
          <a:prstGeom prst="rect">
            <a:avLst/>
          </a:prstGeom>
          <a:noFill/>
        </p:spPr>
        <p:txBody>
          <a:bodyPr wrap="square" lIns="0" tIns="0" anchor="t" anchorCtr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1" cap="none" baseline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Position Name</a:t>
            </a:r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DF671FB8-128F-8946-B211-784C60E6B33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2817578" y="3616097"/>
            <a:ext cx="3067050" cy="894057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tx1"/>
                </a:solidFill>
              </a:defRPr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144B1538-5A7F-8546-8036-708910616CE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35771" y="2346857"/>
            <a:ext cx="2171962" cy="216482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tIns="0" rIns="0" bIns="0" anchor="ctr">
            <a:noAutofit/>
          </a:bodyPr>
          <a:lstStyle>
            <a:lvl1pPr marL="0" indent="0" algn="ctr">
              <a:buNone/>
              <a:defRPr/>
            </a:lvl1pPr>
          </a:lstStyle>
          <a:p>
            <a:endParaRPr lang="en-US"/>
          </a:p>
        </p:txBody>
      </p:sp>
      <p:sp>
        <p:nvSpPr>
          <p:cNvPr id="8" name="Text Placeholder 14">
            <a:extLst>
              <a:ext uri="{FF2B5EF4-FFF2-40B4-BE49-F238E27FC236}">
                <a16:creationId xmlns:a16="http://schemas.microsoft.com/office/drawing/2014/main" id="{1C38DB41-C66E-498B-89A2-9DF9F009713B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701388" y="3016223"/>
            <a:ext cx="3078338" cy="438287"/>
          </a:xfrm>
          <a:prstGeom prst="rect">
            <a:avLst/>
          </a:prstGeom>
          <a:noFill/>
        </p:spPr>
        <p:txBody>
          <a:bodyPr wrap="square" lIns="0" tIns="0" anchor="t" anchorCtr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1" cap="none" baseline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Position Name</a:t>
            </a:r>
          </a:p>
        </p:txBody>
      </p:sp>
      <p:sp>
        <p:nvSpPr>
          <p:cNvPr id="9" name="Text Placeholder 23">
            <a:extLst>
              <a:ext uri="{FF2B5EF4-FFF2-40B4-BE49-F238E27FC236}">
                <a16:creationId xmlns:a16="http://schemas.microsoft.com/office/drawing/2014/main" id="{5661D2E1-14B6-AD6E-55D3-CC3203457D87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8701388" y="3617087"/>
            <a:ext cx="3078338" cy="89306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tx1"/>
                </a:solidFill>
              </a:defRPr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Picture Placeholder 16">
            <a:extLst>
              <a:ext uri="{FF2B5EF4-FFF2-40B4-BE49-F238E27FC236}">
                <a16:creationId xmlns:a16="http://schemas.microsoft.com/office/drawing/2014/main" id="{B7E55C33-867F-9FD5-1883-3CE6871A32B0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319581" y="2347846"/>
            <a:ext cx="2171962" cy="2162308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tIns="0" rIns="0" bIns="0" anchor="ctr">
            <a:noAutofit/>
          </a:bodyPr>
          <a:lstStyle>
            <a:lvl1pPr marL="0" indent="0" algn="ctr">
              <a:buNone/>
              <a:defRPr/>
            </a:lvl1pPr>
          </a:lstStyle>
          <a:p>
            <a:endParaRPr 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6F71EDF-E2A7-82B4-1334-B13602B6E3B1}"/>
              </a:ext>
            </a:extLst>
          </p:cNvPr>
          <p:cNvSpPr>
            <a:spLocks noGrp="1"/>
          </p:cNvSpPr>
          <p:nvPr>
            <p:ph type="ftr" sz="quarter" idx="23"/>
          </p:nvPr>
        </p:nvSpPr>
        <p:spPr/>
        <p:txBody>
          <a:bodyPr/>
          <a:lstStyle/>
          <a:p>
            <a:r>
              <a:rPr lang="en-US"/>
              <a:t>© 2026 SIGGRAPH. All Rights Reserved.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4D2DC6D-D55F-5EEF-B2D8-0764D8647199}"/>
              </a:ext>
            </a:extLst>
          </p:cNvPr>
          <p:cNvSpPr>
            <a:spLocks noGrp="1"/>
          </p:cNvSpPr>
          <p:nvPr>
            <p:ph type="sldNum" sz="quarter" idx="24"/>
          </p:nvPr>
        </p:nvSpPr>
        <p:spPr/>
        <p:txBody>
          <a:bodyPr/>
          <a:lstStyle/>
          <a:p>
            <a:fld id="{C4424D3E-E720-AF46-A7EB-A9B428C5A8B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81984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58A733B-5039-3566-45B5-F7B1CE91851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© 2026 SIGGRAPH. All Rights Reserved.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3A8C175-BC67-9AE5-9565-D203F6AE02D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4424D3E-E720-AF46-A7EB-A9B428C5A8B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34753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A close-up of a sign&#10;&#10;AI-generated content may be incorrect.">
            <a:extLst>
              <a:ext uri="{FF2B5EF4-FFF2-40B4-BE49-F238E27FC236}">
                <a16:creationId xmlns:a16="http://schemas.microsoft.com/office/drawing/2014/main" id="{08B92302-3B92-2135-40F5-445AA80FDE0E}"/>
              </a:ext>
            </a:extLst>
          </p:cNvPr>
          <p:cNvPicPr>
            <a:picLocks noChangeAspect="1"/>
          </p:cNvPicPr>
          <p:nvPr userDrawn="1"/>
        </p:nvPicPr>
        <p:blipFill>
          <a:blip r:embed="rId16"/>
          <a:srcRect b="81086"/>
          <a:stretch>
            <a:fillRect/>
          </a:stretch>
        </p:blipFill>
        <p:spPr>
          <a:xfrm>
            <a:off x="0" y="0"/>
            <a:ext cx="12192000" cy="1297134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DCD1B8FA-49E0-B1C5-1D07-2C3531FED268}"/>
              </a:ext>
            </a:extLst>
          </p:cNvPr>
          <p:cNvSpPr/>
          <p:nvPr userDrawn="1"/>
        </p:nvSpPr>
        <p:spPr>
          <a:xfrm>
            <a:off x="0" y="6189133"/>
            <a:ext cx="12192000" cy="66886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91EF482-C442-DA4A-B72D-FDCE0967DB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2274" y="0"/>
            <a:ext cx="8055740" cy="1297134"/>
          </a:xfrm>
          <a:prstGeom prst="rect">
            <a:avLst/>
          </a:prstGeom>
        </p:spPr>
        <p:txBody>
          <a:bodyPr vert="horz" lIns="0" tIns="45720" rIns="91440" bIns="45720" rtlCol="0" anchor="ctr">
            <a:noAutofit/>
          </a:bodyPr>
          <a:lstStyle/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5238F4-37D4-7E45-A5F1-BF2062B053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12274" y="1841499"/>
            <a:ext cx="11375136" cy="3895344"/>
          </a:xfrm>
          <a:prstGeom prst="rect">
            <a:avLst/>
          </a:prstGeom>
        </p:spPr>
        <p:txBody>
          <a:bodyPr vert="horz" lIns="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4"/>
            <a:endParaRPr lang="en-US" dirty="0"/>
          </a:p>
          <a:p>
            <a:pPr lvl="4"/>
            <a:endParaRPr lang="en-US" dirty="0"/>
          </a:p>
          <a:p>
            <a:pPr lvl="4"/>
            <a:endParaRPr lang="en-US" dirty="0"/>
          </a:p>
          <a:p>
            <a:pPr lvl="4"/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19B04F-A164-4D0F-A03D-CB4C7ABA236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90660" y="6358370"/>
            <a:ext cx="2689066" cy="310896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800" spc="40" baseline="0">
                <a:solidFill>
                  <a:schemeClr val="bg2"/>
                </a:solidFill>
              </a:defRPr>
            </a:lvl1pPr>
          </a:lstStyle>
          <a:p>
            <a:fld id="{C4424D3E-E720-AF46-A7EB-A9B428C5A8B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29F2B7-7438-E3AA-A916-783BE997423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12274" y="6358370"/>
            <a:ext cx="4114800" cy="30861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40" baseline="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© 2026 SIGGRAPH.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24921540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0" r:id="rId3"/>
    <p:sldLayoutId id="2147483668" r:id="rId4"/>
    <p:sldLayoutId id="2147483671" r:id="rId5"/>
    <p:sldLayoutId id="2147483672" r:id="rId6"/>
    <p:sldLayoutId id="2147483673" r:id="rId7"/>
    <p:sldLayoutId id="2147483667" r:id="rId8"/>
    <p:sldLayoutId id="2147483653" r:id="rId9"/>
    <p:sldLayoutId id="2147483669" r:id="rId10"/>
    <p:sldLayoutId id="2147483670" r:id="rId11"/>
    <p:sldLayoutId id="2147483664" r:id="rId12"/>
    <p:sldLayoutId id="2147483663" r:id="rId13"/>
    <p:sldLayoutId id="2147483666" r:id="rId14"/>
  </p:sldLayoutIdLst>
  <p:hf hd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400" b="1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0"/>
        </a:spcBef>
        <a:spcAft>
          <a:spcPts val="600"/>
        </a:spcAft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30000"/>
        </a:lnSpc>
        <a:spcBef>
          <a:spcPts val="0"/>
        </a:spcBef>
        <a:spcAft>
          <a:spcPts val="600"/>
        </a:spcAft>
        <a:buClr>
          <a:schemeClr val="tx2"/>
        </a:buClr>
        <a:buFont typeface="System Font Regular"/>
        <a:buChar char="−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30000"/>
        </a:lnSpc>
        <a:spcBef>
          <a:spcPts val="0"/>
        </a:spcBef>
        <a:spcAft>
          <a:spcPts val="600"/>
        </a:spcAft>
        <a:buClr>
          <a:schemeClr val="tx2"/>
        </a:buClr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30000"/>
        </a:lnSpc>
        <a:spcBef>
          <a:spcPts val="0"/>
        </a:spcBef>
        <a:spcAft>
          <a:spcPts val="600"/>
        </a:spcAft>
        <a:buClr>
          <a:schemeClr val="tx2"/>
        </a:buClr>
        <a:buFont typeface="System Font Regular"/>
        <a:buChar char="−"/>
        <a:defRPr sz="10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30000"/>
        </a:lnSpc>
        <a:spcBef>
          <a:spcPts val="0"/>
        </a:spcBef>
        <a:spcAft>
          <a:spcPts val="600"/>
        </a:spcAft>
        <a:buClr>
          <a:schemeClr val="tx2"/>
        </a:buClr>
        <a:buFont typeface="Arial" panose="020B0604020202020204" pitchFamily="34" charset="0"/>
        <a:buChar char="•"/>
        <a:defRPr sz="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176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636" userDrawn="1">
          <p15:clr>
            <a:srgbClr val="F26B43"/>
          </p15:clr>
        </p15:guide>
        <p15:guide id="4" pos="264" userDrawn="1">
          <p15:clr>
            <a:srgbClr val="F26B43"/>
          </p15:clr>
        </p15:guide>
        <p15:guide id="5" pos="741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6.png"/><Relationship Id="rId4" Type="http://schemas.openxmlformats.org/officeDocument/2006/relationships/image" Target="../media/image12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microsoft.com/office/2007/relationships/media" Target="../media/media2.mp4"/><Relationship Id="rId7" Type="http://schemas.openxmlformats.org/officeDocument/2006/relationships/image" Target="../media/image20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notesSlide" Target="../notesSlides/notesSlide1.xml"/><Relationship Id="rId5" Type="http://schemas.openxmlformats.org/officeDocument/2006/relationships/slideLayout" Target="../slideLayouts/slideLayout9.xml"/><Relationship Id="rId10" Type="http://schemas.openxmlformats.org/officeDocument/2006/relationships/hyperlink" Target="https://nvlabs.github.io/Sana/WM/" TargetMode="External"/><Relationship Id="rId4" Type="http://schemas.openxmlformats.org/officeDocument/2006/relationships/video" Target="../media/media2.mp4"/><Relationship Id="rId9" Type="http://schemas.openxmlformats.org/officeDocument/2006/relationships/hyperlink" Target="https://mira-wm.com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9.xml"/><Relationship Id="rId1" Type="http://schemas.openxmlformats.org/officeDocument/2006/relationships/video" Target="https://www.youtube.com/embed/Pk9z1upOj3U?feature=oembed" TargetMode="External"/><Relationship Id="rId5" Type="http://schemas.openxmlformats.org/officeDocument/2006/relationships/image" Target="../media/image23.jpeg"/><Relationship Id="rId4" Type="http://schemas.openxmlformats.org/officeDocument/2006/relationships/image" Target="../media/image2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ubtitle 6">
            <a:extLst>
              <a:ext uri="{FF2B5EF4-FFF2-40B4-BE49-F238E27FC236}">
                <a16:creationId xmlns:a16="http://schemas.microsoft.com/office/drawing/2014/main" id="{8A08A41E-C94B-DD01-0E4A-23B92B5D7E3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Controllable Generative Graphics for Games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E1FE5E50-2FEB-DA0E-125D-0C34E888BEF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Frontiers Workshop</a:t>
            </a:r>
            <a:br>
              <a:rPr lang="en-US" dirty="0"/>
            </a:br>
            <a:r>
              <a:rPr lang="en-US" dirty="0"/>
              <a:t>CTRL-G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F58AB65-4C24-8A58-94C5-DD4162306C4B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412274" y="6358370"/>
            <a:ext cx="4114800" cy="308610"/>
          </a:xfrm>
        </p:spPr>
        <p:txBody>
          <a:bodyPr/>
          <a:lstStyle/>
          <a:p>
            <a:r>
              <a:rPr lang="en-US"/>
              <a:t>© 2026 SIGGRAPH. All Rights Reserved.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48516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24273A4-8F9B-C39E-F60E-52499F5C59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CTRL-G: Controllable Generative Graphics for Games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4F1541FA-414A-B4C4-05AB-3B136E445DC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Agenda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19758E8-7D71-E423-099C-935C78BCD355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en-US" dirty="0"/>
              <a:t>2pm-2:15pm: Intro — Josef Spjut</a:t>
            </a:r>
          </a:p>
          <a:p>
            <a:r>
              <a:rPr lang="en-US" dirty="0"/>
              <a:t>2:15pm-4:30pm: 4 Presentations</a:t>
            </a:r>
          </a:p>
          <a:p>
            <a:r>
              <a:rPr lang="en-US" dirty="0"/>
              <a:t>4:45-5:15: Panel Discussion moderated by Josef Spjut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2B5D961-6B04-0F51-AA21-5B97C95D9EE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© 2026 SIGGRAPH. All Rights Reserved.</a:t>
            </a:r>
            <a:endParaRPr lang="en-US" dirty="0"/>
          </a:p>
        </p:txBody>
      </p:sp>
      <p:pic>
        <p:nvPicPr>
          <p:cNvPr id="26" name="Picture Placeholder 25">
            <a:extLst>
              <a:ext uri="{FF2B5EF4-FFF2-40B4-BE49-F238E27FC236}">
                <a16:creationId xmlns:a16="http://schemas.microsoft.com/office/drawing/2014/main" id="{1F3C6CAA-C8F3-B0DD-4976-74FAFBE2626E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/>
          <a:srcRect l="1378" r="1378"/>
          <a:stretch>
            <a:fillRect/>
          </a:stretch>
        </p:blipFill>
        <p:spPr>
          <a:prstGeom prst="roundRect">
            <a:avLst>
              <a:gd name="adj" fmla="val 0"/>
            </a:avLst>
          </a:prstGeom>
          <a:solidFill>
            <a:srgbClr val="FFFFFF">
              <a:lumMod val="95000"/>
            </a:srgbClr>
          </a:solidFill>
        </p:spPr>
      </p:pic>
    </p:spTree>
    <p:extLst>
      <p:ext uri="{BB962C8B-B14F-4D97-AF65-F5344CB8AC3E}">
        <p14:creationId xmlns:p14="http://schemas.microsoft.com/office/powerpoint/2010/main" val="8782891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6905C55B-2EF5-5420-9E83-AAAD38658CEA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/>
        <p:txBody>
          <a:bodyPr/>
          <a:lstStyle/>
          <a:p>
            <a:r>
              <a:rPr lang="en-US" dirty="0"/>
              <a:t>Arnav Jhala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DD77FF1-1A6B-BB71-8529-7513F5E7EB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Josef Spjut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65EFEEA-B288-F16F-D218-0BAB41D8123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NVIDIA</a:t>
            </a:r>
          </a:p>
          <a:p>
            <a:r>
              <a:rPr lang="en-US" dirty="0"/>
              <a:t>Duke University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C4B4FA1-554F-32CD-92D6-CBC51EFA057D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76A009F-FFE9-047F-5B84-75383E93B09A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North Carolina State University</a:t>
            </a:r>
          </a:p>
          <a:p>
            <a:r>
              <a:rPr lang="en-US" dirty="0"/>
              <a:t>Duke University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11BCB24A-9A2B-814A-6D08-673A055A287A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5" name="Picture Placeholder 14">
            <a:extLst>
              <a:ext uri="{FF2B5EF4-FFF2-40B4-BE49-F238E27FC236}">
                <a16:creationId xmlns:a16="http://schemas.microsoft.com/office/drawing/2014/main" id="{BC4B80AB-69EF-6645-18D1-26D1F23AC50B}"/>
              </a:ext>
            </a:extLst>
          </p:cNvPr>
          <p:cNvPicPr>
            <a:picLocks noGrp="1" noChangeAspect="1"/>
          </p:cNvPicPr>
          <p:nvPr>
            <p:ph type="pic" sz="quarter" idx="21"/>
          </p:nvPr>
        </p:nvPicPr>
        <p:blipFill>
          <a:blip r:embed="rId2"/>
          <a:srcRect l="23397" t="5720" r="20538" b="38460"/>
          <a:stretch>
            <a:fillRect/>
          </a:stretch>
        </p:blipFill>
        <p:spPr>
          <a:xfrm>
            <a:off x="6319581" y="2347846"/>
            <a:ext cx="2171962" cy="2162308"/>
          </a:xfrm>
          <a:prstGeom prst="rect">
            <a:avLst/>
          </a:prstGeom>
          <a:solidFill>
            <a:srgbClr val="FFFFFF">
              <a:lumMod val="95000"/>
            </a:srgbClr>
          </a:solidFill>
        </p:spPr>
      </p:pic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FFCCCFDC-C08F-638D-0437-14126A4733FE}"/>
              </a:ext>
            </a:extLst>
          </p:cNvPr>
          <p:cNvSpPr>
            <a:spLocks noGrp="1"/>
          </p:cNvSpPr>
          <p:nvPr>
            <p:ph type="ftr" sz="quarter" idx="23"/>
          </p:nvPr>
        </p:nvSpPr>
        <p:spPr/>
        <p:txBody>
          <a:bodyPr/>
          <a:lstStyle/>
          <a:p>
            <a:r>
              <a:rPr lang="en-US"/>
              <a:t>© 2026 SIGGRAPH. All Rights Reserved.</a:t>
            </a:r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38AE977-8DEC-9A8A-6116-EA97DF9D40C9}"/>
              </a:ext>
            </a:extLst>
          </p:cNvPr>
          <p:cNvSpPr>
            <a:spLocks noGrp="1"/>
          </p:cNvSpPr>
          <p:nvPr>
            <p:ph type="sldNum" sz="quarter" idx="24"/>
          </p:nvPr>
        </p:nvSpPr>
        <p:spPr/>
        <p:txBody>
          <a:bodyPr/>
          <a:lstStyle/>
          <a:p>
            <a:fld id="{C4424D3E-E720-AF46-A7EB-A9B428C5A8BA}" type="slidenum">
              <a:rPr lang="en-US" smtClean="0"/>
              <a:pPr/>
              <a:t>3</a:t>
            </a:fld>
            <a:endParaRPr lang="en-US" dirty="0"/>
          </a:p>
        </p:txBody>
      </p:sp>
      <p:pic>
        <p:nvPicPr>
          <p:cNvPr id="19" name="Picture Placeholder 18">
            <a:extLst>
              <a:ext uri="{FF2B5EF4-FFF2-40B4-BE49-F238E27FC236}">
                <a16:creationId xmlns:a16="http://schemas.microsoft.com/office/drawing/2014/main" id="{1C8FBC81-A53E-248E-49DE-C18B6E91A08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12247" t="7684" r="11588" b="16374"/>
          <a:stretch>
            <a:fillRect/>
          </a:stretch>
        </p:blipFill>
        <p:spPr>
          <a:xfrm>
            <a:off x="435771" y="2346857"/>
            <a:ext cx="2171962" cy="2164824"/>
          </a:xfrm>
          <a:prstGeom prst="rect">
            <a:avLst/>
          </a:prstGeom>
          <a:solidFill>
            <a:srgbClr val="FFFFFF">
              <a:lumMod val="95000"/>
            </a:srgbClr>
          </a:solidFill>
        </p:spPr>
      </p:pic>
      <p:sp>
        <p:nvSpPr>
          <p:cNvPr id="20" name="Title 2">
            <a:extLst>
              <a:ext uri="{FF2B5EF4-FFF2-40B4-BE49-F238E27FC236}">
                <a16:creationId xmlns:a16="http://schemas.microsoft.com/office/drawing/2014/main" id="{7FE6F58B-6FC8-39D4-BE70-B1562C753F0C}"/>
              </a:ext>
            </a:extLst>
          </p:cNvPr>
          <p:cNvSpPr txBox="1">
            <a:spLocks/>
          </p:cNvSpPr>
          <p:nvPr/>
        </p:nvSpPr>
        <p:spPr>
          <a:xfrm>
            <a:off x="411480" y="0"/>
            <a:ext cx="8055740" cy="1298448"/>
          </a:xfrm>
          <a:prstGeom prst="rect">
            <a:avLst/>
          </a:prstGeom>
          <a:noFill/>
        </p:spPr>
        <p:txBody>
          <a:bodyPr vert="horz" wrap="square" lIns="0" tIns="45720" rIns="91440" bIns="0" rtlCol="0" anchor="ctr" anchorCtr="0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2100" b="1" kern="1200" cap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400" dirty="0"/>
              <a:t>Organizers</a:t>
            </a:r>
          </a:p>
        </p:txBody>
      </p:sp>
    </p:spTree>
    <p:extLst>
      <p:ext uri="{BB962C8B-B14F-4D97-AF65-F5344CB8AC3E}">
        <p14:creationId xmlns:p14="http://schemas.microsoft.com/office/powerpoint/2010/main" val="1344413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13DEDE-A72F-4F14-C0EF-C9B188AB15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1E048024-D447-71A3-6784-52BEB920DF56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690096" y="1494317"/>
            <a:ext cx="3089630" cy="628800"/>
          </a:xfrm>
        </p:spPr>
        <p:txBody>
          <a:bodyPr/>
          <a:lstStyle/>
          <a:p>
            <a:r>
              <a:rPr lang="en-US" dirty="0"/>
              <a:t>Michael Lentine</a:t>
            </a: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B7B7723A-C286-D32B-EF5D-645A55928A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17577" y="1490939"/>
            <a:ext cx="3067050" cy="632177"/>
          </a:xfrm>
        </p:spPr>
        <p:txBody>
          <a:bodyPr/>
          <a:lstStyle/>
          <a:p>
            <a:r>
              <a:rPr lang="en-US" dirty="0"/>
              <a:t>Anjul </a:t>
            </a:r>
            <a:r>
              <a:rPr lang="en-US" dirty="0" err="1"/>
              <a:t>Patney</a:t>
            </a:r>
            <a:endParaRPr lang="en-US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D88842C4-0933-FF5E-DA1F-89C52BAEB75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817578" y="2151634"/>
            <a:ext cx="3067050" cy="439277"/>
          </a:xfrm>
        </p:spPr>
        <p:txBody>
          <a:bodyPr>
            <a:normAutofit/>
          </a:bodyPr>
          <a:lstStyle/>
          <a:p>
            <a:r>
              <a:rPr lang="en-US" dirty="0"/>
              <a:t>NVIDIA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97F3CD26-CF79-75E9-81FB-01EA5D524E6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2817578" y="2752497"/>
            <a:ext cx="3067050" cy="894057"/>
          </a:xfrm>
        </p:spPr>
        <p:txBody>
          <a:bodyPr/>
          <a:lstStyle/>
          <a:p>
            <a:r>
              <a:rPr lang="en-US" dirty="0"/>
              <a:t>2:15pm-2:45pm</a:t>
            </a:r>
          </a:p>
          <a:p>
            <a:r>
              <a:rPr lang="en-US" dirty="0"/>
              <a:t>Efficiency and Responsiveness</a:t>
            </a:r>
          </a:p>
        </p:txBody>
      </p:sp>
      <p:pic>
        <p:nvPicPr>
          <p:cNvPr id="3" name="Picture Placeholder 2">
            <a:extLst>
              <a:ext uri="{FF2B5EF4-FFF2-40B4-BE49-F238E27FC236}">
                <a16:creationId xmlns:a16="http://schemas.microsoft.com/office/drawing/2014/main" id="{F5795B6D-2D10-5927-BEC2-967440BAF31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t="16349" b="16349"/>
          <a:stretch>
            <a:fillRect/>
          </a:stretch>
        </p:blipFill>
        <p:spPr>
          <a:xfrm>
            <a:off x="435771" y="1483257"/>
            <a:ext cx="2171962" cy="2164824"/>
          </a:xfrm>
          <a:prstGeom prst="rect">
            <a:avLst/>
          </a:prstGeom>
          <a:solidFill>
            <a:srgbClr val="FFFFFF">
              <a:lumMod val="95000"/>
            </a:srgbClr>
          </a:solidFill>
        </p:spPr>
      </p:pic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D827E626-000C-E715-4EFC-FE1C40CFEEBF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8701388" y="2152623"/>
            <a:ext cx="3078338" cy="438287"/>
          </a:xfrm>
        </p:spPr>
        <p:txBody>
          <a:bodyPr/>
          <a:lstStyle/>
          <a:p>
            <a:r>
              <a:rPr lang="en-US" dirty="0"/>
              <a:t>Epic Games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09579C0B-9052-0DF3-428E-A83340437C37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8701388" y="2753487"/>
            <a:ext cx="3078338" cy="893068"/>
          </a:xfrm>
        </p:spPr>
        <p:txBody>
          <a:bodyPr/>
          <a:lstStyle/>
          <a:p>
            <a:r>
              <a:rPr lang="en-US" dirty="0"/>
              <a:t>2:50pm-3:20pm</a:t>
            </a:r>
          </a:p>
          <a:p>
            <a:r>
              <a:rPr lang="en-US" dirty="0"/>
              <a:t>Unreal Engine Development</a:t>
            </a: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81C2ADC-7D50-2697-4268-7F7BF1131A72}"/>
              </a:ext>
            </a:extLst>
          </p:cNvPr>
          <p:cNvPicPr>
            <a:picLocks noGrp="1" noChangeAspect="1"/>
          </p:cNvPicPr>
          <p:nvPr>
            <p:ph type="pic" sz="quarter" idx="21"/>
          </p:nvPr>
        </p:nvPicPr>
        <p:blipFill>
          <a:blip r:embed="rId3"/>
          <a:srcRect l="10312" t="10981" r="11309" b="10981"/>
          <a:stretch>
            <a:fillRect/>
          </a:stretch>
        </p:blipFill>
        <p:spPr>
          <a:xfrm>
            <a:off x="6319581" y="1484246"/>
            <a:ext cx="2171962" cy="2162308"/>
          </a:xfrm>
          <a:prstGeom prst="rect">
            <a:avLst/>
          </a:prstGeom>
          <a:solidFill>
            <a:srgbClr val="FFFFFF">
              <a:lumMod val="95000"/>
            </a:srgbClr>
          </a:solidFill>
        </p:spPr>
      </p:pic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C6BA19-BE6D-0FAB-C235-F5AB8284C633}"/>
              </a:ext>
            </a:extLst>
          </p:cNvPr>
          <p:cNvSpPr>
            <a:spLocks noGrp="1"/>
          </p:cNvSpPr>
          <p:nvPr>
            <p:ph type="ftr" sz="quarter" idx="23"/>
          </p:nvPr>
        </p:nvSpPr>
        <p:spPr/>
        <p:txBody>
          <a:bodyPr/>
          <a:lstStyle/>
          <a:p>
            <a:r>
              <a:rPr lang="en-US"/>
              <a:t>© 2026 SIGGRAPH. All Rights Reserved.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357F26-7419-5C7F-C5AC-2B52335335C8}"/>
              </a:ext>
            </a:extLst>
          </p:cNvPr>
          <p:cNvSpPr>
            <a:spLocks noGrp="1"/>
          </p:cNvSpPr>
          <p:nvPr>
            <p:ph type="sldNum" sz="quarter" idx="24"/>
          </p:nvPr>
        </p:nvSpPr>
        <p:spPr/>
        <p:txBody>
          <a:bodyPr/>
          <a:lstStyle/>
          <a:p>
            <a:fld id="{C4424D3E-E720-AF46-A7EB-A9B428C5A8BA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17" name="Title 2">
            <a:extLst>
              <a:ext uri="{FF2B5EF4-FFF2-40B4-BE49-F238E27FC236}">
                <a16:creationId xmlns:a16="http://schemas.microsoft.com/office/drawing/2014/main" id="{01F1AA9B-C043-8852-CBBF-BAE065734F7B}"/>
              </a:ext>
            </a:extLst>
          </p:cNvPr>
          <p:cNvSpPr txBox="1">
            <a:spLocks/>
          </p:cNvSpPr>
          <p:nvPr/>
        </p:nvSpPr>
        <p:spPr>
          <a:xfrm>
            <a:off x="411480" y="0"/>
            <a:ext cx="8055740" cy="1298448"/>
          </a:xfrm>
          <a:prstGeom prst="rect">
            <a:avLst/>
          </a:prstGeom>
          <a:noFill/>
        </p:spPr>
        <p:txBody>
          <a:bodyPr vert="horz" wrap="square" lIns="0" tIns="45720" rIns="91440" bIns="0" rtlCol="0" anchor="ctr" anchorCtr="0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2100" b="1" kern="1200" cap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400" dirty="0"/>
              <a:t>Presenters</a:t>
            </a:r>
          </a:p>
        </p:txBody>
      </p:sp>
      <p:sp>
        <p:nvSpPr>
          <p:cNvPr id="25" name="Title 7">
            <a:extLst>
              <a:ext uri="{FF2B5EF4-FFF2-40B4-BE49-F238E27FC236}">
                <a16:creationId xmlns:a16="http://schemas.microsoft.com/office/drawing/2014/main" id="{AC0752C5-EE59-FD60-9778-6B47334073E3}"/>
              </a:ext>
            </a:extLst>
          </p:cNvPr>
          <p:cNvSpPr txBox="1">
            <a:spLocks/>
          </p:cNvSpPr>
          <p:nvPr/>
        </p:nvSpPr>
        <p:spPr>
          <a:xfrm>
            <a:off x="8677064" y="3859331"/>
            <a:ext cx="3067050" cy="632177"/>
          </a:xfrm>
          <a:prstGeom prst="rect">
            <a:avLst/>
          </a:prstGeom>
          <a:noFill/>
        </p:spPr>
        <p:txBody>
          <a:bodyPr vert="horz" wrap="square" lIns="0" tIns="45720" rIns="91440" bIns="0" rtlCol="0" anchor="b" anchorCtr="0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2100" b="1" kern="1200" cap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Arnav Jhala</a:t>
            </a:r>
            <a:endParaRPr lang="en-US" dirty="0"/>
          </a:p>
        </p:txBody>
      </p:sp>
      <p:sp>
        <p:nvSpPr>
          <p:cNvPr id="26" name="Text Placeholder 9">
            <a:extLst>
              <a:ext uri="{FF2B5EF4-FFF2-40B4-BE49-F238E27FC236}">
                <a16:creationId xmlns:a16="http://schemas.microsoft.com/office/drawing/2014/main" id="{78071546-E535-2906-09A5-57C730714C28}"/>
              </a:ext>
            </a:extLst>
          </p:cNvPr>
          <p:cNvSpPr txBox="1">
            <a:spLocks/>
          </p:cNvSpPr>
          <p:nvPr/>
        </p:nvSpPr>
        <p:spPr>
          <a:xfrm>
            <a:off x="8677065" y="4520026"/>
            <a:ext cx="3067050" cy="439277"/>
          </a:xfrm>
          <a:prstGeom prst="rect">
            <a:avLst/>
          </a:prstGeom>
          <a:noFill/>
        </p:spPr>
        <p:txBody>
          <a:bodyPr vert="horz" wrap="square" lIns="0" tIns="0" rIns="91440" bIns="45720" rtlCol="0" anchor="t" anchorCtr="0">
            <a:normAutofit lnSpcReduction="10000"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Font typeface="Arial" panose="020B0604020202020204" pitchFamily="34" charset="0"/>
              <a:buNone/>
              <a:defRPr sz="1400" b="1" kern="1200" cap="none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3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 typeface="System Font Regular"/>
              <a:buChar char="−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3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3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 typeface="System Font Regular"/>
              <a:buChar char="−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3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North Carolina State University</a:t>
            </a:r>
          </a:p>
          <a:p>
            <a:r>
              <a:rPr lang="en-US"/>
              <a:t>Duke University</a:t>
            </a:r>
            <a:endParaRPr lang="en-US" dirty="0"/>
          </a:p>
        </p:txBody>
      </p:sp>
      <p:sp>
        <p:nvSpPr>
          <p:cNvPr id="27" name="Text Placeholder 10">
            <a:extLst>
              <a:ext uri="{FF2B5EF4-FFF2-40B4-BE49-F238E27FC236}">
                <a16:creationId xmlns:a16="http://schemas.microsoft.com/office/drawing/2014/main" id="{BCA7B7A1-FC94-42D4-2DCA-2E618909CAE2}"/>
              </a:ext>
            </a:extLst>
          </p:cNvPr>
          <p:cNvSpPr txBox="1">
            <a:spLocks/>
          </p:cNvSpPr>
          <p:nvPr/>
        </p:nvSpPr>
        <p:spPr>
          <a:xfrm>
            <a:off x="8677065" y="5120889"/>
            <a:ext cx="3067050" cy="894057"/>
          </a:xfrm>
          <a:prstGeom prst="rect">
            <a:avLst/>
          </a:prstGeom>
        </p:spPr>
        <p:txBody>
          <a:bodyPr vert="horz" lIns="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13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0" algn="l" defTabSz="914400" rtl="0" eaLnBrk="1" latinLnBrk="0" hangingPunct="1">
              <a:lnSpc>
                <a:spcPct val="13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 typeface="System Font Regular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0" algn="l" defTabSz="914400" rtl="0" eaLnBrk="1" latinLnBrk="0" hangingPunct="1">
              <a:lnSpc>
                <a:spcPct val="13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85800" indent="0" algn="l" defTabSz="914400" rtl="0" eaLnBrk="1" latinLnBrk="0" hangingPunct="1">
              <a:lnSpc>
                <a:spcPct val="13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 typeface="System Font Regular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14400" indent="0" algn="l" defTabSz="914400" rtl="0" eaLnBrk="1" latinLnBrk="0" hangingPunct="1">
              <a:lnSpc>
                <a:spcPct val="13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None/>
              <a:defRPr sz="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4:00pm-4:30pm </a:t>
            </a:r>
          </a:p>
          <a:p>
            <a:r>
              <a:rPr lang="en-US" dirty="0"/>
              <a:t>New Learning Fundamentals</a:t>
            </a:r>
          </a:p>
          <a:p>
            <a:endParaRPr lang="en-US" dirty="0"/>
          </a:p>
        </p:txBody>
      </p:sp>
      <p:pic>
        <p:nvPicPr>
          <p:cNvPr id="28" name="Picture Placeholder 16">
            <a:extLst>
              <a:ext uri="{FF2B5EF4-FFF2-40B4-BE49-F238E27FC236}">
                <a16:creationId xmlns:a16="http://schemas.microsoft.com/office/drawing/2014/main" id="{B26E1FED-0980-82EF-6FA2-1497BD0BC5A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1626" t="6573" r="21475" b="36694"/>
          <a:stretch>
            <a:fillRect/>
          </a:stretch>
        </p:blipFill>
        <p:spPr>
          <a:xfrm>
            <a:off x="6295258" y="3851649"/>
            <a:ext cx="2171962" cy="2164824"/>
          </a:xfrm>
          <a:prstGeom prst="rect">
            <a:avLst/>
          </a:prstGeom>
          <a:solidFill>
            <a:srgbClr val="FFFFFF">
              <a:lumMod val="95000"/>
            </a:srgbClr>
          </a:solidFill>
        </p:spPr>
      </p:pic>
      <p:sp>
        <p:nvSpPr>
          <p:cNvPr id="2" name="Text Placeholder 14">
            <a:extLst>
              <a:ext uri="{FF2B5EF4-FFF2-40B4-BE49-F238E27FC236}">
                <a16:creationId xmlns:a16="http://schemas.microsoft.com/office/drawing/2014/main" id="{CC0B2102-A707-28A4-B51C-7634E4484082}"/>
              </a:ext>
            </a:extLst>
          </p:cNvPr>
          <p:cNvSpPr txBox="1">
            <a:spLocks/>
          </p:cNvSpPr>
          <p:nvPr/>
        </p:nvSpPr>
        <p:spPr>
          <a:xfrm>
            <a:off x="2818400" y="3850643"/>
            <a:ext cx="3089630" cy="628800"/>
          </a:xfrm>
          <a:prstGeom prst="rect">
            <a:avLst/>
          </a:prstGeom>
          <a:noFill/>
        </p:spPr>
        <p:txBody>
          <a:bodyPr vert="horz" wrap="square" lIns="0" tIns="0" rIns="91440" bIns="0" rtlCol="0" anchor="b" anchorCtr="0"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Font typeface="Arial" panose="020B0604020202020204" pitchFamily="34" charset="0"/>
              <a:buNone/>
              <a:defRPr sz="2100" b="1" kern="1200" cap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3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 typeface="System Font Regular"/>
              <a:buChar char="−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3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3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 typeface="System Font Regular"/>
              <a:buChar char="−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3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Budmonde Duinkharjav</a:t>
            </a:r>
            <a:endParaRPr lang="en-US" dirty="0"/>
          </a:p>
        </p:txBody>
      </p:sp>
      <p:sp>
        <p:nvSpPr>
          <p:cNvPr id="4" name="Text Placeholder 11">
            <a:extLst>
              <a:ext uri="{FF2B5EF4-FFF2-40B4-BE49-F238E27FC236}">
                <a16:creationId xmlns:a16="http://schemas.microsoft.com/office/drawing/2014/main" id="{56E2BAFF-91CA-C788-19B9-FB73344CF499}"/>
              </a:ext>
            </a:extLst>
          </p:cNvPr>
          <p:cNvSpPr txBox="1">
            <a:spLocks/>
          </p:cNvSpPr>
          <p:nvPr/>
        </p:nvSpPr>
        <p:spPr>
          <a:xfrm>
            <a:off x="2829692" y="4508949"/>
            <a:ext cx="3078338" cy="438287"/>
          </a:xfrm>
          <a:prstGeom prst="rect">
            <a:avLst/>
          </a:prstGeom>
          <a:noFill/>
        </p:spPr>
        <p:txBody>
          <a:bodyPr vert="horz" wrap="square" lIns="0" tIns="0" rIns="91440" bIns="45720" rtlCol="0" anchor="t" anchorCtr="0"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Font typeface="Arial" panose="020B0604020202020204" pitchFamily="34" charset="0"/>
              <a:buNone/>
              <a:defRPr sz="1400" b="1" kern="1200" cap="none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3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 typeface="System Font Regular"/>
              <a:buChar char="−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3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3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 typeface="System Font Regular"/>
              <a:buChar char="−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3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NVIDIA</a:t>
            </a:r>
            <a:endParaRPr lang="en-US" dirty="0"/>
          </a:p>
        </p:txBody>
      </p:sp>
      <p:sp>
        <p:nvSpPr>
          <p:cNvPr id="9" name="Text Placeholder 12">
            <a:extLst>
              <a:ext uri="{FF2B5EF4-FFF2-40B4-BE49-F238E27FC236}">
                <a16:creationId xmlns:a16="http://schemas.microsoft.com/office/drawing/2014/main" id="{B832DDA5-2EFB-F01E-4EAE-0B0B214483A0}"/>
              </a:ext>
            </a:extLst>
          </p:cNvPr>
          <p:cNvSpPr txBox="1">
            <a:spLocks/>
          </p:cNvSpPr>
          <p:nvPr/>
        </p:nvSpPr>
        <p:spPr>
          <a:xfrm>
            <a:off x="2829692" y="5109813"/>
            <a:ext cx="3078338" cy="893068"/>
          </a:xfrm>
          <a:prstGeom prst="rect">
            <a:avLst/>
          </a:prstGeom>
        </p:spPr>
        <p:txBody>
          <a:bodyPr vert="horz" lIns="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13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0" algn="l" defTabSz="914400" rtl="0" eaLnBrk="1" latinLnBrk="0" hangingPunct="1">
              <a:lnSpc>
                <a:spcPct val="13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 typeface="System Font Regular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0" algn="l" defTabSz="914400" rtl="0" eaLnBrk="1" latinLnBrk="0" hangingPunct="1">
              <a:lnSpc>
                <a:spcPct val="13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85800" indent="0" algn="l" defTabSz="914400" rtl="0" eaLnBrk="1" latinLnBrk="0" hangingPunct="1">
              <a:lnSpc>
                <a:spcPct val="13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 typeface="System Font Regular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14400" indent="0" algn="l" defTabSz="914400" rtl="0" eaLnBrk="1" latinLnBrk="0" hangingPunct="1">
              <a:lnSpc>
                <a:spcPct val="13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None/>
              <a:defRPr sz="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3:25pm-3:55pm</a:t>
            </a:r>
          </a:p>
          <a:p>
            <a:r>
              <a:rPr lang="en-US" dirty="0"/>
              <a:t>Controlled Generation</a:t>
            </a:r>
          </a:p>
        </p:txBody>
      </p:sp>
      <p:pic>
        <p:nvPicPr>
          <p:cNvPr id="14" name="Picture Placeholder 4">
            <a:extLst>
              <a:ext uri="{FF2B5EF4-FFF2-40B4-BE49-F238E27FC236}">
                <a16:creationId xmlns:a16="http://schemas.microsoft.com/office/drawing/2014/main" id="{8B16F2C2-6653-85AA-AFE1-19BEC031B8D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0935" t="23536" r="23783" b="31379"/>
          <a:stretch>
            <a:fillRect/>
          </a:stretch>
        </p:blipFill>
        <p:spPr>
          <a:xfrm>
            <a:off x="447885" y="3840572"/>
            <a:ext cx="2171962" cy="2162308"/>
          </a:xfrm>
          <a:prstGeom prst="rect">
            <a:avLst/>
          </a:prstGeom>
          <a:solidFill>
            <a:srgbClr val="FFFFFF">
              <a:lumMod val="95000"/>
            </a:srgbClr>
          </a:solidFill>
        </p:spPr>
      </p:pic>
    </p:spTree>
    <p:extLst>
      <p:ext uri="{BB962C8B-B14F-4D97-AF65-F5344CB8AC3E}">
        <p14:creationId xmlns:p14="http://schemas.microsoft.com/office/powerpoint/2010/main" val="29026404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C431CE7E-83DB-3F4E-2D4D-B68637665FF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5736" t="14128" r="5934" b="13930"/>
          <a:stretch>
            <a:fillRect/>
          </a:stretch>
        </p:blipFill>
        <p:spPr>
          <a:xfrm>
            <a:off x="421638" y="1853275"/>
            <a:ext cx="4367587" cy="2993308"/>
          </a:xfrm>
          <a:prstGeom prst="rect">
            <a:avLst/>
          </a:prstGeom>
        </p:spPr>
      </p:pic>
      <p:pic>
        <p:nvPicPr>
          <p:cNvPr id="14" name="Content Placeholder 13">
            <a:extLst>
              <a:ext uri="{FF2B5EF4-FFF2-40B4-BE49-F238E27FC236}">
                <a16:creationId xmlns:a16="http://schemas.microsoft.com/office/drawing/2014/main" id="{207D5523-F18E-D878-EC36-5A18233AB41B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/>
          <a:srcRect l="28497" t="20479" r="29000" b="19903"/>
          <a:stretch>
            <a:fillRect/>
          </a:stretch>
        </p:blipFill>
        <p:spPr>
          <a:xfrm>
            <a:off x="9090661" y="1940182"/>
            <a:ext cx="2689066" cy="2906401"/>
          </a:xfrm>
          <a:prstGeom prst="rect">
            <a:avLst/>
          </a:prstGeom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1C62568-0FC4-1E0E-256A-3A02141AFA5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Assets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32C5B2D-3FE5-F4C1-6E6E-73D46D497B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Category 1: Generative Assets &amp; Code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B6FEC6F-98F7-777F-6C70-15824AC97E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Code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E8020A-BFC1-5204-2E45-E656AD7F9D2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© 2026 SIGGRAPH. All Rights Reserved.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860F76B-1ECD-9EA9-12B2-A93EB069C19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4424D3E-E720-AF46-A7EB-A9B428C5A8BA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D63F1BE-5A97-A6B2-8719-968CA21803D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664" t="2283" r="5090" b="50937"/>
          <a:stretch>
            <a:fillRect/>
          </a:stretch>
        </p:blipFill>
        <p:spPr>
          <a:xfrm>
            <a:off x="2931989" y="1514130"/>
            <a:ext cx="6795386" cy="4006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44754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0E02DAE-582B-AC37-EBFE-48CCD76E14B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World Simulation – Mira</a:t>
            </a:r>
          </a:p>
        </p:txBody>
      </p:sp>
      <p:pic>
        <p:nvPicPr>
          <p:cNvPr id="10" name="MIRA - Play - Google Chrome 2026-07-09 15-58-22">
            <a:hlinkClick r:id="" action="ppaction://media"/>
            <a:extLst>
              <a:ext uri="{FF2B5EF4-FFF2-40B4-BE49-F238E27FC236}">
                <a16:creationId xmlns:a16="http://schemas.microsoft.com/office/drawing/2014/main" id="{8AFC7F51-7D8A-065E-C07D-4A490408737B}"/>
              </a:ext>
            </a:extLst>
          </p:cNvPr>
          <p:cNvPicPr>
            <a:picLocks noGrp="1" noChangeAspect="1"/>
          </p:cNvPicPr>
          <p:nvPr>
            <p:ph sz="half" idx="2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8895" t="6851"/>
          <a:stretch>
            <a:fillRect/>
          </a:stretch>
        </p:blipFill>
        <p:spPr>
          <a:xfrm>
            <a:off x="502050" y="2549525"/>
            <a:ext cx="5352650" cy="2976563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1B4EC764-BD83-A126-0067-A2112FE4FA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Category 2: World Simulation &amp; Modeling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5544336B-269C-9500-F353-478C9EA44C6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World Models</a:t>
            </a:r>
          </a:p>
        </p:txBody>
      </p:sp>
      <p:pic>
        <p:nvPicPr>
          <p:cNvPr id="11" name="6f4e05e5">
            <a:hlinkClick r:id="" action="ppaction://media"/>
            <a:extLst>
              <a:ext uri="{FF2B5EF4-FFF2-40B4-BE49-F238E27FC236}">
                <a16:creationId xmlns:a16="http://schemas.microsoft.com/office/drawing/2014/main" id="{CAAC0133-74F1-8704-0F8C-35A115D87577}"/>
              </a:ext>
            </a:extLst>
          </p:cNvPr>
          <p:cNvPicPr>
            <a:picLocks noGrp="1" noChangeAspect="1"/>
          </p:cNvPicPr>
          <p:nvPr>
            <p:ph sz="quarter" idx="4"/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329363" y="2549525"/>
            <a:ext cx="5440362" cy="2992438"/>
          </a:xfr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1662D2-25C2-8890-644C-B6B59C8AF19B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© 2026 SIGGRAPH. All Rights Reserved.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C175D5B-DD87-3BFF-0E42-96D227A9B58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4424D3E-E720-AF46-A7EB-A9B428C5A8BA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4312164-3079-DA5F-D3F0-23A9EDBB5865}"/>
              </a:ext>
            </a:extLst>
          </p:cNvPr>
          <p:cNvSpPr txBox="1"/>
          <p:nvPr/>
        </p:nvSpPr>
        <p:spPr>
          <a:xfrm>
            <a:off x="342900" y="5600821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9"/>
              </a:rPr>
              <a:t>https://mira-wm.com/</a:t>
            </a:r>
            <a:r>
              <a:rPr lang="en-US" dirty="0"/>
              <a:t>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6349024-42AC-B8EA-9773-B430E838ADB8}"/>
              </a:ext>
            </a:extLst>
          </p:cNvPr>
          <p:cNvSpPr txBox="1"/>
          <p:nvPr/>
        </p:nvSpPr>
        <p:spPr>
          <a:xfrm>
            <a:off x="6329363" y="568881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10"/>
              </a:rPr>
              <a:t>https://nvlabs.github.io/Sana/WM/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33370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157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60000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9" repeatCount="indefinite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video>
              <p:cMediaNode vol="80000">
                <p:cTn id="15" repeatCount="indefinite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2CD35E5-1741-C8AE-46A4-E5C4227D75E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Play Testing</a:t>
            </a:r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B95AC466-61D6-C5A8-FA3F-11C112B00A0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411163" y="2399221"/>
            <a:ext cx="5443537" cy="329463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57809465-A8DD-73D7-AC3C-D50F1680E7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Category 3: Play Testing &amp; NPCs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E5442193-64F7-9B03-2E97-D266CAE5577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NPCs</a:t>
            </a:r>
          </a:p>
        </p:txBody>
      </p:sp>
      <p:pic>
        <p:nvPicPr>
          <p:cNvPr id="12" name="Online Media 11" title="NVIDIA ACE | inZOI - Create Simulated Cities with Co-Playable Characters">
            <a:hlinkClick r:id="" action="ppaction://media"/>
            <a:extLst>
              <a:ext uri="{FF2B5EF4-FFF2-40B4-BE49-F238E27FC236}">
                <a16:creationId xmlns:a16="http://schemas.microsoft.com/office/drawing/2014/main" id="{85A40D4D-C284-F296-5075-955CD87DFE8C}"/>
              </a:ext>
            </a:extLst>
          </p:cNvPr>
          <p:cNvPicPr>
            <a:picLocks noGrp="1" noRot="1" noChangeAspect="1"/>
          </p:cNvPicPr>
          <p:nvPr>
            <p:ph sz="quarter" idx="4"/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6329363" y="2509838"/>
            <a:ext cx="5440362" cy="3073400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1DBE6CB-0E50-5227-D2FA-815B04EFF528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© 2026 SIGGRAPH. All Rights Reserved.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930C70-E964-A754-C09B-3ACDF41EAB0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4424D3E-E720-AF46-A7EB-A9B428C5A8BA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692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B2BFCA8-6B45-983D-C2FE-0653E42049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2274" y="0"/>
            <a:ext cx="8055740" cy="1297134"/>
          </a:xfrm>
        </p:spPr>
        <p:txBody>
          <a:bodyPr anchor="ctr">
            <a:normAutofit/>
          </a:bodyPr>
          <a:lstStyle/>
          <a:p>
            <a:r>
              <a:rPr lang="en-US" dirty="0"/>
              <a:t>Themes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BEEBCBD-485D-23F2-C2D8-3A968E7ACD5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412274" y="6358370"/>
            <a:ext cx="4114800" cy="30861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© 2026 SIGGRAPH. All Rights Reserved.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BB3027B-E0C5-8D87-4DBE-56996AC84F0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9090660" y="6358370"/>
            <a:ext cx="2689066" cy="310896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4424D3E-E720-AF46-A7EB-A9B428C5A8BA}" type="slidenum">
              <a:rPr lang="en-US" smtClean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  <p:graphicFrame>
        <p:nvGraphicFramePr>
          <p:cNvPr id="7" name="Content Placeholder 1">
            <a:extLst>
              <a:ext uri="{FF2B5EF4-FFF2-40B4-BE49-F238E27FC236}">
                <a16:creationId xmlns:a16="http://schemas.microsoft.com/office/drawing/2014/main" id="{C21964AB-A22F-E772-D81F-1BF3D52B008D}"/>
              </a:ext>
            </a:extLst>
          </p:cNvPr>
          <p:cNvGraphicFramePr>
            <a:graphicFrameLocks noGrp="1"/>
          </p:cNvGraphicFramePr>
          <p:nvPr>
            <p:ph idx="12"/>
            <p:extLst>
              <p:ext uri="{D42A27DB-BD31-4B8C-83A1-F6EECF244321}">
                <p14:modId xmlns:p14="http://schemas.microsoft.com/office/powerpoint/2010/main" val="2753841368"/>
              </p:ext>
            </p:extLst>
          </p:nvPr>
        </p:nvGraphicFramePr>
        <p:xfrm>
          <a:off x="411480" y="1841499"/>
          <a:ext cx="11368246" cy="3895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713705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383231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SIGGRAPH 2026 1">
      <a:dk1>
        <a:srgbClr val="2A4149"/>
      </a:dk1>
      <a:lt1>
        <a:srgbClr val="FFFFFF"/>
      </a:lt1>
      <a:dk2>
        <a:srgbClr val="D2C5B2"/>
      </a:dk2>
      <a:lt2>
        <a:srgbClr val="F1EFE3"/>
      </a:lt2>
      <a:accent1>
        <a:srgbClr val="2A4148"/>
      </a:accent1>
      <a:accent2>
        <a:srgbClr val="D2C4B2"/>
      </a:accent2>
      <a:accent3>
        <a:srgbClr val="F0EFE2"/>
      </a:accent3>
      <a:accent4>
        <a:srgbClr val="2A4148"/>
      </a:accent4>
      <a:accent5>
        <a:srgbClr val="D2C4B2"/>
      </a:accent5>
      <a:accent6>
        <a:srgbClr val="F0EFE2"/>
      </a:accent6>
      <a:hlink>
        <a:srgbClr val="2A4148"/>
      </a:hlink>
      <a:folHlink>
        <a:srgbClr val="2A4148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2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lt1"/>
        </a:fontRef>
      </a:style>
    </a:spDef>
    <a:lnDef>
      <a:spPr>
        <a:ln>
          <a:solidFill>
            <a:schemeClr val="bg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lIns="0" rtlCol="0">
        <a:spAutoFit/>
      </a:bodyPr>
      <a:lstStyle>
        <a:defPPr marL="236538" indent="-236538" algn="l">
          <a:lnSpc>
            <a:spcPct val="130000"/>
          </a:lnSpc>
          <a:spcAft>
            <a:spcPts val="600"/>
          </a:spcAft>
          <a:buClr>
            <a:schemeClr val="tx2"/>
          </a:buClr>
          <a:buFont typeface="Arial" panose="020B0604020202020204" pitchFamily="34" charset="0"/>
          <a:buChar char="•"/>
          <a:defRPr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3667</TotalTime>
  <Words>293</Words>
  <Application>Microsoft Office PowerPoint</Application>
  <PresentationFormat>Widescreen</PresentationFormat>
  <Paragraphs>68</Paragraphs>
  <Slides>9</Slides>
  <Notes>2</Notes>
  <HiddenSlides>0</HiddenSlides>
  <MMClips>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System Font Regular</vt:lpstr>
      <vt:lpstr>Office Theme</vt:lpstr>
      <vt:lpstr>Frontiers Workshop CTRL-G</vt:lpstr>
      <vt:lpstr>CTRL-G: Controllable Generative Graphics for Games</vt:lpstr>
      <vt:lpstr>Josef Spjut</vt:lpstr>
      <vt:lpstr>Anjul Patney</vt:lpstr>
      <vt:lpstr>Category 1: Generative Assets &amp; Code</vt:lpstr>
      <vt:lpstr>Category 2: World Simulation &amp; Modeling</vt:lpstr>
      <vt:lpstr>Category 3: Play Testing &amp; NPCs</vt:lpstr>
      <vt:lpstr>Themes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claire@cubicleninjas.com</dc:creator>
  <cp:lastModifiedBy>Josef Spjut</cp:lastModifiedBy>
  <cp:revision>196</cp:revision>
  <dcterms:created xsi:type="dcterms:W3CDTF">2020-09-03T21:14:56Z</dcterms:created>
  <dcterms:modified xsi:type="dcterms:W3CDTF">2026-07-20T16:34:29Z</dcterms:modified>
</cp:coreProperties>
</file>