
<file path=[Content_Types].xml><?xml version="1.0" encoding="utf-8"?>
<Types xmlns="http://schemas.openxmlformats.org/package/2006/content-types">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56" r:id="rId2"/>
    <p:sldId id="257" r:id="rId3"/>
    <p:sldId id="258" r:id="rId4"/>
    <p:sldId id="259" r:id="rId5"/>
    <p:sldId id="260" r:id="rId6"/>
    <p:sldId id="261" r:id="rId7"/>
    <p:sldId id="268" r:id="rId8"/>
    <p:sldId id="262" r:id="rId9"/>
    <p:sldId id="269" r:id="rId10"/>
    <p:sldId id="263" r:id="rId11"/>
    <p:sldId id="264" r:id="rId12"/>
    <p:sldId id="267" r:id="rId13"/>
    <p:sldId id="265" r:id="rId14"/>
    <p:sldId id="266"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83"/>
    <p:restoredTop sz="88504" autoAdjust="0"/>
  </p:normalViewPr>
  <p:slideViewPr>
    <p:cSldViewPr snapToGrid="0" snapToObjects="1">
      <p:cViewPr varScale="1">
        <p:scale>
          <a:sx n="98" d="100"/>
          <a:sy n="98" d="100"/>
        </p:scale>
        <p:origin x="222" y="78"/>
      </p:cViewPr>
      <p:guideLst/>
    </p:cSldViewPr>
  </p:slideViewPr>
  <p:notesTextViewPr>
    <p:cViewPr>
      <p:scale>
        <a:sx n="1" d="1"/>
        <a:sy n="1" d="1"/>
      </p:scale>
      <p:origin x="0" y="0"/>
    </p:cViewPr>
  </p:notesTextViewPr>
  <p:notesViewPr>
    <p:cSldViewPr snapToGrid="0" snapToObjects="1">
      <p:cViewPr varScale="1">
        <p:scale>
          <a:sx n="155" d="100"/>
          <a:sy n="155" d="100"/>
        </p:scale>
        <p:origin x="4656"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BB6E9A-0785-6985-7B76-3DC51FDC397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8440223-00C7-ED25-F4B7-0B57FB62F97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ED2B0C-477A-5445-BF4A-1BF455C836C9}" type="datetimeFigureOut">
              <a:rPr lang="en-US" smtClean="0"/>
              <a:t>7/23/2026</a:t>
            </a:fld>
            <a:endParaRPr lang="en-US"/>
          </a:p>
        </p:txBody>
      </p:sp>
      <p:sp>
        <p:nvSpPr>
          <p:cNvPr id="4" name="Footer Placeholder 3">
            <a:extLst>
              <a:ext uri="{FF2B5EF4-FFF2-40B4-BE49-F238E27FC236}">
                <a16:creationId xmlns:a16="http://schemas.microsoft.com/office/drawing/2014/main" id="{F0A10202-8985-CCC2-B483-816FEB9BBA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CA6700-1DDF-8245-FE5A-1FBCA3A4B56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178B08-80F2-1D48-A9B1-B12CB0F312DC}" type="slidenum">
              <a:rPr lang="en-US" smtClean="0"/>
              <a:t>‹#›</a:t>
            </a:fld>
            <a:endParaRPr lang="en-US"/>
          </a:p>
        </p:txBody>
      </p:sp>
    </p:spTree>
    <p:extLst>
      <p:ext uri="{BB962C8B-B14F-4D97-AF65-F5344CB8AC3E}">
        <p14:creationId xmlns:p14="http://schemas.microsoft.com/office/powerpoint/2010/main" val="3587220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2E8192-244B-8F43-8666-29EB7EA0E329}"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C38144-C961-6348-B731-59DFA4E1CA2F}" type="slidenum">
              <a:rPr lang="en-US" smtClean="0"/>
              <a:t>‹#›</a:t>
            </a:fld>
            <a:endParaRPr lang="en-US"/>
          </a:p>
        </p:txBody>
      </p:sp>
    </p:spTree>
    <p:extLst>
      <p:ext uri="{BB962C8B-B14F-4D97-AF65-F5344CB8AC3E}">
        <p14:creationId xmlns:p14="http://schemas.microsoft.com/office/powerpoint/2010/main" val="1574786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b="1" dirty="0"/>
              <a:t>Talk focus:</a:t>
            </a:r>
            <a:br>
              <a:rPr lang="zh-CN" altLang="zh-CN" dirty="0"/>
            </a:br>
            <a:r>
              <a:rPr lang="zh-CN" altLang="zh-CN" dirty="0"/>
              <a:t>How players use gestures to communicate intent in extraction shooters, and how AI can help detect and interpret these signals.</a:t>
            </a:r>
            <a:endParaRPr lang="zh-CN" altLang="en-US" dirty="0"/>
          </a:p>
          <a:p>
            <a:endParaRPr lang="en-US" dirty="0"/>
          </a:p>
        </p:txBody>
      </p:sp>
      <p:sp>
        <p:nvSpPr>
          <p:cNvPr id="4" name="Slide Number Placeholder 3"/>
          <p:cNvSpPr>
            <a:spLocks noGrp="1"/>
          </p:cNvSpPr>
          <p:nvPr>
            <p:ph type="sldNum" sz="quarter" idx="5"/>
          </p:nvPr>
        </p:nvSpPr>
        <p:spPr/>
        <p:txBody>
          <a:bodyPr/>
          <a:lstStyle/>
          <a:p>
            <a:fld id="{92C38144-C961-6348-B731-59DFA4E1CA2F}" type="slidenum">
              <a:rPr lang="en-US" smtClean="0"/>
              <a:t>1</a:t>
            </a:fld>
            <a:endParaRPr lang="en-US"/>
          </a:p>
        </p:txBody>
      </p:sp>
    </p:spTree>
    <p:extLst>
      <p:ext uri="{BB962C8B-B14F-4D97-AF65-F5344CB8AC3E}">
        <p14:creationId xmlns:p14="http://schemas.microsoft.com/office/powerpoint/2010/main" val="2475125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given this range of gestures we wanted to detect, </a:t>
            </a:r>
            <a:r>
              <a:rPr lang="en-US" dirty="0" err="1"/>
              <a:t>Jinyuan</a:t>
            </a:r>
            <a:r>
              <a:rPr lang="en-US" dirty="0"/>
              <a:t> experimented with a few different options for detecting these gestures and settled on this pipeline as a compromise between what seemed to work well enough and that he could develop in his spare time during his semester at Duke. Largely he used a set of already understood building blocks like skeleton extraction and optical character recognition (OCR) that would eventually get merged into a detection and classification, followed by attaching the appropriate time stamps to line it up with appropriate video segments.</a:t>
            </a:r>
          </a:p>
        </p:txBody>
      </p:sp>
      <p:sp>
        <p:nvSpPr>
          <p:cNvPr id="4" name="Slide Number Placeholder 3"/>
          <p:cNvSpPr>
            <a:spLocks noGrp="1"/>
          </p:cNvSpPr>
          <p:nvPr>
            <p:ph type="sldNum" sz="quarter" idx="5"/>
          </p:nvPr>
        </p:nvSpPr>
        <p:spPr/>
        <p:txBody>
          <a:bodyPr/>
          <a:lstStyle/>
          <a:p>
            <a:fld id="{92C38144-C961-6348-B731-59DFA4E1CA2F}" type="slidenum">
              <a:rPr lang="en-US" smtClean="0"/>
              <a:t>10</a:t>
            </a:fld>
            <a:endParaRPr lang="en-US"/>
          </a:p>
        </p:txBody>
      </p:sp>
    </p:spTree>
    <p:extLst>
      <p:ext uri="{BB962C8B-B14F-4D97-AF65-F5344CB8AC3E}">
        <p14:creationId xmlns:p14="http://schemas.microsoft.com/office/powerpoint/2010/main" val="1393503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4 example detections that work in our pipeline:</a:t>
            </a:r>
          </a:p>
          <a:p>
            <a:r>
              <a:rPr lang="zh-CN" altLang="zh-CN" dirty="0"/>
              <a:t>prone movement </a:t>
            </a:r>
          </a:p>
          <a:p>
            <a:r>
              <a:rPr lang="zh-CN" altLang="zh-CN" dirty="0"/>
              <a:t>crouch-like posture </a:t>
            </a:r>
          </a:p>
          <a:p>
            <a:r>
              <a:rPr lang="zh-CN" altLang="zh-CN" dirty="0"/>
              <a:t>pointing </a:t>
            </a:r>
          </a:p>
          <a:p>
            <a:r>
              <a:rPr lang="zh-CN" altLang="zh-CN" dirty="0"/>
              <a:t>salute-like action</a:t>
            </a:r>
          </a:p>
          <a:p>
            <a:endParaRPr lang="en-US" dirty="0"/>
          </a:p>
        </p:txBody>
      </p:sp>
      <p:sp>
        <p:nvSpPr>
          <p:cNvPr id="4" name="Slide Number Placeholder 3"/>
          <p:cNvSpPr>
            <a:spLocks noGrp="1"/>
          </p:cNvSpPr>
          <p:nvPr>
            <p:ph type="sldNum" sz="quarter" idx="5"/>
          </p:nvPr>
        </p:nvSpPr>
        <p:spPr/>
        <p:txBody>
          <a:bodyPr/>
          <a:lstStyle/>
          <a:p>
            <a:fld id="{92C38144-C961-6348-B731-59DFA4E1CA2F}" type="slidenum">
              <a:rPr lang="en-US" smtClean="0"/>
              <a:t>12</a:t>
            </a:fld>
            <a:endParaRPr lang="en-US"/>
          </a:p>
        </p:txBody>
      </p:sp>
    </p:spTree>
    <p:extLst>
      <p:ext uri="{BB962C8B-B14F-4D97-AF65-F5344CB8AC3E}">
        <p14:creationId xmlns:p14="http://schemas.microsoft.com/office/powerpoint/2010/main" val="208894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the limited development time, we weren’t able to get detection working for all of the gestures we identified, as you can see from this table. Some gestures ended up occasionally working, while others still need more work to detect.</a:t>
            </a:r>
          </a:p>
          <a:p>
            <a:endParaRPr lang="en-US" dirty="0"/>
          </a:p>
          <a:p>
            <a:r>
              <a:rPr lang="en-US" dirty="0"/>
              <a:t>It’s possible that something like a vision-language-model, particularly one fine tuned on Delta Force videos, would be able to detect all of this, but we haven’t attempted that yet.</a:t>
            </a:r>
          </a:p>
        </p:txBody>
      </p:sp>
      <p:sp>
        <p:nvSpPr>
          <p:cNvPr id="4" name="Slide Number Placeholder 3"/>
          <p:cNvSpPr>
            <a:spLocks noGrp="1"/>
          </p:cNvSpPr>
          <p:nvPr>
            <p:ph type="sldNum" sz="quarter" idx="5"/>
          </p:nvPr>
        </p:nvSpPr>
        <p:spPr/>
        <p:txBody>
          <a:bodyPr/>
          <a:lstStyle/>
          <a:p>
            <a:fld id="{92C38144-C961-6348-B731-59DFA4E1CA2F}" type="slidenum">
              <a:rPr lang="en-US" smtClean="0"/>
              <a:t>13</a:t>
            </a:fld>
            <a:endParaRPr lang="en-US"/>
          </a:p>
        </p:txBody>
      </p:sp>
    </p:spTree>
    <p:extLst>
      <p:ext uri="{BB962C8B-B14F-4D97-AF65-F5344CB8AC3E}">
        <p14:creationId xmlns:p14="http://schemas.microsoft.com/office/powerpoint/2010/main" val="1986495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https://www.linkedin.com/in/jinyuan-guo-21582a2a5/</a:t>
            </a:r>
          </a:p>
          <a:p>
            <a:endParaRPr lang="en-US" dirty="0"/>
          </a:p>
        </p:txBody>
      </p:sp>
      <p:sp>
        <p:nvSpPr>
          <p:cNvPr id="4" name="Slide Number Placeholder 3"/>
          <p:cNvSpPr>
            <a:spLocks noGrp="1"/>
          </p:cNvSpPr>
          <p:nvPr>
            <p:ph type="sldNum" sz="quarter" idx="5"/>
          </p:nvPr>
        </p:nvSpPr>
        <p:spPr/>
        <p:txBody>
          <a:bodyPr/>
          <a:lstStyle/>
          <a:p>
            <a:fld id="{92C38144-C961-6348-B731-59DFA4E1CA2F}" type="slidenum">
              <a:rPr lang="en-US" smtClean="0"/>
              <a:t>15</a:t>
            </a:fld>
            <a:endParaRPr lang="en-US"/>
          </a:p>
        </p:txBody>
      </p:sp>
    </p:spTree>
    <p:extLst>
      <p:ext uri="{BB962C8B-B14F-4D97-AF65-F5344CB8AC3E}">
        <p14:creationId xmlns:p14="http://schemas.microsoft.com/office/powerpoint/2010/main" val="1578811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identify these signals so that we can help onboard new players and understand and interpret existing culture withing a particular game community</a:t>
            </a:r>
          </a:p>
        </p:txBody>
      </p:sp>
      <p:sp>
        <p:nvSpPr>
          <p:cNvPr id="4" name="Slide Number Placeholder 3"/>
          <p:cNvSpPr>
            <a:spLocks noGrp="1"/>
          </p:cNvSpPr>
          <p:nvPr>
            <p:ph type="sldNum" sz="quarter" idx="5"/>
          </p:nvPr>
        </p:nvSpPr>
        <p:spPr/>
        <p:txBody>
          <a:bodyPr/>
          <a:lstStyle/>
          <a:p>
            <a:fld id="{92C38144-C961-6348-B731-59DFA4E1CA2F}" type="slidenum">
              <a:rPr lang="en-US" smtClean="0"/>
              <a:t>2</a:t>
            </a:fld>
            <a:endParaRPr lang="en-US"/>
          </a:p>
        </p:txBody>
      </p:sp>
    </p:spTree>
    <p:extLst>
      <p:ext uri="{BB962C8B-B14F-4D97-AF65-F5344CB8AC3E}">
        <p14:creationId xmlns:p14="http://schemas.microsoft.com/office/powerpoint/2010/main" val="644379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Delta force is an extraction shooter. You drop into a map at a random location collect look, maybe fight other players, and extract to bring your loot back to base.</a:t>
            </a:r>
          </a:p>
          <a:p>
            <a:endParaRPr lang="en-US" dirty="0"/>
          </a:p>
          <a:p>
            <a:r>
              <a:rPr lang="en-US" dirty="0"/>
              <a:t>Death is a big penalty!</a:t>
            </a:r>
          </a:p>
          <a:p>
            <a:endParaRPr lang="en-US" dirty="0"/>
          </a:p>
          <a:p>
            <a:r>
              <a:rPr lang="en-US" dirty="0"/>
              <a:t>Players can mutually benefit by making friends</a:t>
            </a:r>
          </a:p>
        </p:txBody>
      </p:sp>
      <p:sp>
        <p:nvSpPr>
          <p:cNvPr id="4" name="Slide Number Placeholder 3"/>
          <p:cNvSpPr>
            <a:spLocks noGrp="1"/>
          </p:cNvSpPr>
          <p:nvPr>
            <p:ph type="sldNum" sz="quarter" idx="5"/>
          </p:nvPr>
        </p:nvSpPr>
        <p:spPr/>
        <p:txBody>
          <a:bodyPr/>
          <a:lstStyle/>
          <a:p>
            <a:fld id="{92C38144-C961-6348-B731-59DFA4E1CA2F}" type="slidenum">
              <a:rPr lang="en-US" smtClean="0"/>
              <a:t>3</a:t>
            </a:fld>
            <a:endParaRPr lang="en-US"/>
          </a:p>
        </p:txBody>
      </p:sp>
    </p:spTree>
    <p:extLst>
      <p:ext uri="{BB962C8B-B14F-4D97-AF65-F5344CB8AC3E}">
        <p14:creationId xmlns:p14="http://schemas.microsoft.com/office/powerpoint/2010/main" val="3641671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 work has looked into pings (</a:t>
            </a:r>
            <a:r>
              <a:rPr lang="en-US" dirty="0" err="1"/>
              <a:t>LoL</a:t>
            </a:r>
            <a:r>
              <a:rPr lang="en-US" dirty="0"/>
              <a:t>), team callouts, voice coordination, and built-in game comm tools. We’re focusing on emergent non-verbal communication, particularly when voice isn’t an option.</a:t>
            </a:r>
          </a:p>
        </p:txBody>
      </p:sp>
      <p:sp>
        <p:nvSpPr>
          <p:cNvPr id="4" name="Slide Number Placeholder 3"/>
          <p:cNvSpPr>
            <a:spLocks noGrp="1"/>
          </p:cNvSpPr>
          <p:nvPr>
            <p:ph type="sldNum" sz="quarter" idx="5"/>
          </p:nvPr>
        </p:nvSpPr>
        <p:spPr/>
        <p:txBody>
          <a:bodyPr/>
          <a:lstStyle/>
          <a:p>
            <a:fld id="{92C38144-C961-6348-B731-59DFA4E1CA2F}" type="slidenum">
              <a:rPr lang="en-US" smtClean="0"/>
              <a:t>4</a:t>
            </a:fld>
            <a:endParaRPr lang="en-US"/>
          </a:p>
        </p:txBody>
      </p:sp>
    </p:spTree>
    <p:extLst>
      <p:ext uri="{BB962C8B-B14F-4D97-AF65-F5344CB8AC3E}">
        <p14:creationId xmlns:p14="http://schemas.microsoft.com/office/powerpoint/2010/main" val="119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given this goal, our contributions are a taxonomy for Delta Force (at least as of this writing), an example of a possible multimodal pipeline, including some AI detection, and a brief discussion of how well it works.</a:t>
            </a:r>
          </a:p>
          <a:p>
            <a:endParaRPr lang="en-US" dirty="0"/>
          </a:p>
        </p:txBody>
      </p:sp>
      <p:sp>
        <p:nvSpPr>
          <p:cNvPr id="4" name="Slide Number Placeholder 3"/>
          <p:cNvSpPr>
            <a:spLocks noGrp="1"/>
          </p:cNvSpPr>
          <p:nvPr>
            <p:ph type="sldNum" sz="quarter" idx="5"/>
          </p:nvPr>
        </p:nvSpPr>
        <p:spPr/>
        <p:txBody>
          <a:bodyPr/>
          <a:lstStyle/>
          <a:p>
            <a:fld id="{92C38144-C961-6348-B731-59DFA4E1CA2F}" type="slidenum">
              <a:rPr lang="en-US" smtClean="0"/>
              <a:t>5</a:t>
            </a:fld>
            <a:endParaRPr lang="en-US"/>
          </a:p>
        </p:txBody>
      </p:sp>
    </p:spTree>
    <p:extLst>
      <p:ext uri="{BB962C8B-B14F-4D97-AF65-F5344CB8AC3E}">
        <p14:creationId xmlns:p14="http://schemas.microsoft.com/office/powerpoint/2010/main" val="2927425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Delta Force, there are a number of atomic gestures that can indicate friendly intentions.</a:t>
            </a:r>
          </a:p>
        </p:txBody>
      </p:sp>
      <p:sp>
        <p:nvSpPr>
          <p:cNvPr id="4" name="Slide Number Placeholder 3"/>
          <p:cNvSpPr>
            <a:spLocks noGrp="1"/>
          </p:cNvSpPr>
          <p:nvPr>
            <p:ph type="sldNum" sz="quarter" idx="5"/>
          </p:nvPr>
        </p:nvSpPr>
        <p:spPr/>
        <p:txBody>
          <a:bodyPr/>
          <a:lstStyle/>
          <a:p>
            <a:fld id="{92C38144-C961-6348-B731-59DFA4E1CA2F}" type="slidenum">
              <a:rPr lang="en-US" smtClean="0"/>
              <a:t>6</a:t>
            </a:fld>
            <a:endParaRPr lang="en-US"/>
          </a:p>
        </p:txBody>
      </p:sp>
    </p:spTree>
    <p:extLst>
      <p:ext uri="{BB962C8B-B14F-4D97-AF65-F5344CB8AC3E}">
        <p14:creationId xmlns:p14="http://schemas.microsoft.com/office/powerpoint/2010/main" val="3188337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few more examples. You can see that some of these are more or less subtle, but the community has generally grown to recognize them.</a:t>
            </a:r>
          </a:p>
        </p:txBody>
      </p:sp>
      <p:sp>
        <p:nvSpPr>
          <p:cNvPr id="4" name="Slide Number Placeholder 3"/>
          <p:cNvSpPr>
            <a:spLocks noGrp="1"/>
          </p:cNvSpPr>
          <p:nvPr>
            <p:ph type="sldNum" sz="quarter" idx="5"/>
          </p:nvPr>
        </p:nvSpPr>
        <p:spPr/>
        <p:txBody>
          <a:bodyPr/>
          <a:lstStyle/>
          <a:p>
            <a:fld id="{92C38144-C961-6348-B731-59DFA4E1CA2F}" type="slidenum">
              <a:rPr lang="en-US" smtClean="0"/>
              <a:t>7</a:t>
            </a:fld>
            <a:endParaRPr lang="en-US"/>
          </a:p>
        </p:txBody>
      </p:sp>
    </p:spTree>
    <p:extLst>
      <p:ext uri="{BB962C8B-B14F-4D97-AF65-F5344CB8AC3E}">
        <p14:creationId xmlns:p14="http://schemas.microsoft.com/office/powerpoint/2010/main" val="3259488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also composite gestures made up of multiple sequenced or repeated actions.</a:t>
            </a:r>
          </a:p>
        </p:txBody>
      </p:sp>
      <p:sp>
        <p:nvSpPr>
          <p:cNvPr id="4" name="Slide Number Placeholder 3"/>
          <p:cNvSpPr>
            <a:spLocks noGrp="1"/>
          </p:cNvSpPr>
          <p:nvPr>
            <p:ph type="sldNum" sz="quarter" idx="5"/>
          </p:nvPr>
        </p:nvSpPr>
        <p:spPr/>
        <p:txBody>
          <a:bodyPr/>
          <a:lstStyle/>
          <a:p>
            <a:fld id="{92C38144-C961-6348-B731-59DFA4E1CA2F}" type="slidenum">
              <a:rPr lang="en-US" smtClean="0"/>
              <a:t>8</a:t>
            </a:fld>
            <a:endParaRPr lang="en-US"/>
          </a:p>
        </p:txBody>
      </p:sp>
    </p:spTree>
    <p:extLst>
      <p:ext uri="{BB962C8B-B14F-4D97-AF65-F5344CB8AC3E}">
        <p14:creationId xmlns:p14="http://schemas.microsoft.com/office/powerpoint/2010/main" val="4024399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these vary in the ease of detecting, and some may seem more or less obvious, like dropping equipment, which might be sort of like buying friendship.</a:t>
            </a:r>
          </a:p>
        </p:txBody>
      </p:sp>
      <p:sp>
        <p:nvSpPr>
          <p:cNvPr id="4" name="Slide Number Placeholder 3"/>
          <p:cNvSpPr>
            <a:spLocks noGrp="1"/>
          </p:cNvSpPr>
          <p:nvPr>
            <p:ph type="sldNum" sz="quarter" idx="5"/>
          </p:nvPr>
        </p:nvSpPr>
        <p:spPr/>
        <p:txBody>
          <a:bodyPr/>
          <a:lstStyle/>
          <a:p>
            <a:fld id="{92C38144-C961-6348-B731-59DFA4E1CA2F}" type="slidenum">
              <a:rPr lang="en-US" smtClean="0"/>
              <a:t>9</a:t>
            </a:fld>
            <a:endParaRPr lang="en-US"/>
          </a:p>
        </p:txBody>
      </p:sp>
    </p:spTree>
    <p:extLst>
      <p:ext uri="{BB962C8B-B14F-4D97-AF65-F5344CB8AC3E}">
        <p14:creationId xmlns:p14="http://schemas.microsoft.com/office/powerpoint/2010/main" val="13965135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BCA33C4-8629-6C82-B2DA-F759821FE734}"/>
              </a:ext>
            </a:extLst>
          </p:cNvPr>
          <p:cNvPicPr>
            <a:picLocks noChangeAspect="1"/>
          </p:cNvPicPr>
          <p:nvPr userDrawn="1"/>
        </p:nvPicPr>
        <p:blipFill>
          <a:blip r:embed="rId2"/>
          <a:srcRect/>
          <a:stretch/>
        </p:blipFill>
        <p:spPr>
          <a:xfrm>
            <a:off x="1524" y="858"/>
            <a:ext cx="12188951" cy="6856285"/>
          </a:xfrm>
          <a:prstGeom prst="rect">
            <a:avLst/>
          </a:prstGeom>
        </p:spPr>
      </p:pic>
      <p:sp>
        <p:nvSpPr>
          <p:cNvPr id="3" name="Subtitle 2">
            <a:extLst>
              <a:ext uri="{FF2B5EF4-FFF2-40B4-BE49-F238E27FC236}">
                <a16:creationId xmlns:a16="http://schemas.microsoft.com/office/drawing/2014/main" id="{5FF2FB88-6B91-D743-BA6E-54ED0BB15285}"/>
              </a:ext>
            </a:extLst>
          </p:cNvPr>
          <p:cNvSpPr>
            <a:spLocks noGrp="1"/>
          </p:cNvSpPr>
          <p:nvPr>
            <p:ph type="subTitle" idx="1" hasCustomPrompt="1"/>
          </p:nvPr>
        </p:nvSpPr>
        <p:spPr>
          <a:xfrm>
            <a:off x="961434" y="4619875"/>
            <a:ext cx="6763669" cy="956638"/>
          </a:xfrm>
          <a:prstGeom prst="rect">
            <a:avLst/>
          </a:prstGeom>
          <a:noFill/>
        </p:spPr>
        <p:txBody>
          <a:bodyPr wrap="square" lIns="182880" tIns="0" rIns="182880" bIns="91440" anchor="t" anchorCtr="0">
            <a:normAutofit/>
          </a:bodyPr>
          <a:lstStyle>
            <a:lvl1pPr marL="0" indent="0" algn="l">
              <a:lnSpc>
                <a:spcPct val="100000"/>
              </a:lnSpc>
              <a:spcBef>
                <a:spcPts val="0"/>
              </a:spcBef>
              <a:spcAft>
                <a:spcPts val="0"/>
              </a:spcAft>
              <a:buNone/>
              <a:defRPr sz="2800" b="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Sample Subtitle</a:t>
            </a:r>
          </a:p>
        </p:txBody>
      </p:sp>
      <p:sp>
        <p:nvSpPr>
          <p:cNvPr id="2" name="Title 1">
            <a:extLst>
              <a:ext uri="{FF2B5EF4-FFF2-40B4-BE49-F238E27FC236}">
                <a16:creationId xmlns:a16="http://schemas.microsoft.com/office/drawing/2014/main" id="{74DFBD02-CF50-7340-82BF-C660C02CE342}"/>
              </a:ext>
            </a:extLst>
          </p:cNvPr>
          <p:cNvSpPr>
            <a:spLocks noGrp="1"/>
          </p:cNvSpPr>
          <p:nvPr>
            <p:ph type="ctrTitle" hasCustomPrompt="1"/>
          </p:nvPr>
        </p:nvSpPr>
        <p:spPr>
          <a:xfrm>
            <a:off x="961434" y="2469931"/>
            <a:ext cx="6763669" cy="1986455"/>
          </a:xfrm>
          <a:noFill/>
          <a:effectLst/>
        </p:spPr>
        <p:txBody>
          <a:bodyPr wrap="square" lIns="182880" tIns="45720" rIns="182880" bIns="0" anchor="b" anchorCtr="0">
            <a:normAutofit/>
          </a:bodyPr>
          <a:lstStyle>
            <a:lvl1pPr algn="l">
              <a:lnSpc>
                <a:spcPct val="100000"/>
              </a:lnSpc>
              <a:defRPr sz="4400" b="1" i="0" strike="noStrike" cap="none" baseline="0">
                <a:solidFill>
                  <a:schemeClr val="tx1"/>
                </a:solidFill>
                <a:effectLst/>
              </a:defRPr>
            </a:lvl1pPr>
          </a:lstStyle>
          <a:p>
            <a:r>
              <a:rPr lang="en-US" dirty="0"/>
              <a:t>Presentation Title</a:t>
            </a:r>
          </a:p>
        </p:txBody>
      </p:sp>
      <p:sp>
        <p:nvSpPr>
          <p:cNvPr id="7" name="TextBox 6">
            <a:extLst>
              <a:ext uri="{FF2B5EF4-FFF2-40B4-BE49-F238E27FC236}">
                <a16:creationId xmlns:a16="http://schemas.microsoft.com/office/drawing/2014/main" id="{817AD41C-6CF0-E395-124A-39990D02C9B0}"/>
              </a:ext>
            </a:extLst>
          </p:cNvPr>
          <p:cNvSpPr txBox="1"/>
          <p:nvPr userDrawn="1"/>
        </p:nvSpPr>
        <p:spPr>
          <a:xfrm>
            <a:off x="7451835" y="784544"/>
            <a:ext cx="3810350" cy="523220"/>
          </a:xfrm>
          <a:prstGeom prst="rect">
            <a:avLst/>
          </a:prstGeom>
          <a:noFill/>
        </p:spPr>
        <p:txBody>
          <a:bodyPr wrap="square" lIns="0" rtlCol="0">
            <a:spAutoFit/>
          </a:bodyPr>
          <a:lstStyle/>
          <a:p>
            <a:pPr marL="0" marR="0" indent="0" algn="r"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None/>
              <a:tabLst/>
              <a:defRPr/>
            </a:pPr>
            <a:r>
              <a:rPr lang="en-US" sz="1400" b="0" cap="none" spc="0" baseline="0" dirty="0">
                <a:solidFill>
                  <a:schemeClr val="bg2"/>
                </a:solidFill>
              </a:rPr>
              <a:t>The Premier Conference &amp; Exhibition on Computer Graphics &amp; Interactive Techniques</a:t>
            </a:r>
          </a:p>
        </p:txBody>
      </p:sp>
      <p:pic>
        <p:nvPicPr>
          <p:cNvPr id="13" name="Picture 12" descr="A black and white sign with white text&#10;&#10;AI-generated content may be incorrect.">
            <a:extLst>
              <a:ext uri="{FF2B5EF4-FFF2-40B4-BE49-F238E27FC236}">
                <a16:creationId xmlns:a16="http://schemas.microsoft.com/office/drawing/2014/main" id="{F5C3C03F-0265-D5A1-05C3-038C11D47F0F}"/>
              </a:ext>
            </a:extLst>
          </p:cNvPr>
          <p:cNvPicPr>
            <a:picLocks noChangeAspect="1"/>
          </p:cNvPicPr>
          <p:nvPr userDrawn="1"/>
        </p:nvPicPr>
        <p:blipFill>
          <a:blip r:embed="rId3"/>
          <a:stretch>
            <a:fillRect/>
          </a:stretch>
        </p:blipFill>
        <p:spPr>
          <a:xfrm>
            <a:off x="971944" y="466084"/>
            <a:ext cx="4021750" cy="1026384"/>
          </a:xfrm>
          <a:prstGeom prst="rect">
            <a:avLst/>
          </a:prstGeom>
        </p:spPr>
      </p:pic>
      <p:sp>
        <p:nvSpPr>
          <p:cNvPr id="15" name="Footer Placeholder 3">
            <a:extLst>
              <a:ext uri="{FF2B5EF4-FFF2-40B4-BE49-F238E27FC236}">
                <a16:creationId xmlns:a16="http://schemas.microsoft.com/office/drawing/2014/main" id="{40BD2D4B-356A-B8A3-D284-752D0C1E8840}"/>
              </a:ext>
            </a:extLst>
          </p:cNvPr>
          <p:cNvSpPr>
            <a:spLocks noGrp="1"/>
          </p:cNvSpPr>
          <p:nvPr>
            <p:ph type="ftr" sz="quarter" idx="10"/>
          </p:nvPr>
        </p:nvSpPr>
        <p:spPr>
          <a:xfrm>
            <a:off x="412274" y="6358370"/>
            <a:ext cx="4114800" cy="308610"/>
          </a:xfrm>
        </p:spPr>
        <p:txBody>
          <a:bodyPr/>
          <a:lstStyle>
            <a:lvl1pPr>
              <a:defRPr>
                <a:solidFill>
                  <a:schemeClr val="tx1"/>
                </a:solidFill>
              </a:defRPr>
            </a:lvl1pPr>
          </a:lstStyle>
          <a:p>
            <a:r>
              <a:rPr lang="en-US"/>
              <a:t>© 2026 SIGGRAPH. All Rights Reserved.</a:t>
            </a:r>
            <a:endParaRPr lang="en-US" dirty="0"/>
          </a:p>
        </p:txBody>
      </p:sp>
    </p:spTree>
    <p:extLst>
      <p:ext uri="{BB962C8B-B14F-4D97-AF65-F5344CB8AC3E}">
        <p14:creationId xmlns:p14="http://schemas.microsoft.com/office/powerpoint/2010/main" val="1356958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70D8E-8E23-DECC-7913-018D6EA38C02}"/>
              </a:ext>
            </a:extLst>
          </p:cNvPr>
          <p:cNvSpPr>
            <a:spLocks noGrp="1"/>
          </p:cNvSpPr>
          <p:nvPr>
            <p:ph type="title"/>
          </p:nvPr>
        </p:nvSpPr>
        <p:spPr>
          <a:xfrm>
            <a:off x="411480" y="0"/>
            <a:ext cx="8055740" cy="1298448"/>
          </a:xfrm>
        </p:spPr>
        <p:txBody>
          <a:bodyPr/>
          <a:lstStyle/>
          <a:p>
            <a:endParaRPr lang="en-US" dirty="0"/>
          </a:p>
        </p:txBody>
      </p:sp>
      <p:sp>
        <p:nvSpPr>
          <p:cNvPr id="8" name="Text Placeholder 4">
            <a:extLst>
              <a:ext uri="{FF2B5EF4-FFF2-40B4-BE49-F238E27FC236}">
                <a16:creationId xmlns:a16="http://schemas.microsoft.com/office/drawing/2014/main" id="{9694374D-4F11-2EC2-3A20-D2AC50148143}"/>
              </a:ext>
            </a:extLst>
          </p:cNvPr>
          <p:cNvSpPr>
            <a:spLocks noGrp="1"/>
          </p:cNvSpPr>
          <p:nvPr>
            <p:ph type="body" sz="quarter" idx="3"/>
          </p:nvPr>
        </p:nvSpPr>
        <p:spPr>
          <a:xfrm>
            <a:off x="6329682" y="1848676"/>
            <a:ext cx="5440680" cy="369332"/>
          </a:xfrm>
          <a:prstGeom prst="rect">
            <a:avLst/>
          </a:prstGeom>
          <a:noFill/>
        </p:spPr>
        <p:txBody>
          <a:bodyPr wrap="square" lIns="0" anchor="t" anchorCtr="0">
            <a:normAutofit/>
          </a:bodyPr>
          <a:lstStyle>
            <a:lvl1pPr marL="0" indent="0">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9" name="Content Placeholder 5">
            <a:extLst>
              <a:ext uri="{FF2B5EF4-FFF2-40B4-BE49-F238E27FC236}">
                <a16:creationId xmlns:a16="http://schemas.microsoft.com/office/drawing/2014/main" id="{C6BCA647-8D1D-B10E-DFEC-8FE11E7FE489}"/>
              </a:ext>
            </a:extLst>
          </p:cNvPr>
          <p:cNvSpPr>
            <a:spLocks noGrp="1"/>
          </p:cNvSpPr>
          <p:nvPr>
            <p:ph sz="quarter" idx="4"/>
          </p:nvPr>
        </p:nvSpPr>
        <p:spPr>
          <a:xfrm>
            <a:off x="6329682" y="2355004"/>
            <a:ext cx="5440680" cy="338328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0F70FAB-38FC-0370-2829-3E49935D63A2}"/>
              </a:ext>
            </a:extLst>
          </p:cNvPr>
          <p:cNvSpPr>
            <a:spLocks noGrp="1"/>
          </p:cNvSpPr>
          <p:nvPr>
            <p:ph type="ftr" sz="quarter" idx="10"/>
          </p:nvPr>
        </p:nvSpPr>
        <p:spPr/>
        <p:txBody>
          <a:bodyPr/>
          <a:lstStyle/>
          <a:p>
            <a:r>
              <a:rPr lang="en-US"/>
              <a:t>© 2026 SIGGRAPH. All Rights Reserved.</a:t>
            </a:r>
            <a:endParaRPr lang="en-US" dirty="0"/>
          </a:p>
        </p:txBody>
      </p:sp>
      <p:sp>
        <p:nvSpPr>
          <p:cNvPr id="6" name="Slide Number Placeholder 5">
            <a:extLst>
              <a:ext uri="{FF2B5EF4-FFF2-40B4-BE49-F238E27FC236}">
                <a16:creationId xmlns:a16="http://schemas.microsoft.com/office/drawing/2014/main" id="{2D5B3F92-46BC-810B-5CE3-728E7E27D683}"/>
              </a:ext>
            </a:extLst>
          </p:cNvPr>
          <p:cNvSpPr>
            <a:spLocks noGrp="1"/>
          </p:cNvSpPr>
          <p:nvPr>
            <p:ph type="sldNum" sz="quarter" idx="11"/>
          </p:nvPr>
        </p:nvSpPr>
        <p:spPr/>
        <p:txBody>
          <a:bodyPr/>
          <a:lstStyle/>
          <a:p>
            <a:fld id="{C4424D3E-E720-AF46-A7EB-A9B428C5A8BA}" type="slidenum">
              <a:rPr lang="en-US" smtClean="0"/>
              <a:pPr/>
              <a:t>‹#›</a:t>
            </a:fld>
            <a:endParaRPr lang="en-US" dirty="0"/>
          </a:p>
        </p:txBody>
      </p:sp>
      <p:sp>
        <p:nvSpPr>
          <p:cNvPr id="7" name="Picture Placeholder 9">
            <a:extLst>
              <a:ext uri="{FF2B5EF4-FFF2-40B4-BE49-F238E27FC236}">
                <a16:creationId xmlns:a16="http://schemas.microsoft.com/office/drawing/2014/main" id="{C9D6396A-2F42-FD66-6B94-412191EFBE98}"/>
              </a:ext>
            </a:extLst>
          </p:cNvPr>
          <p:cNvSpPr>
            <a:spLocks noGrp="1"/>
          </p:cNvSpPr>
          <p:nvPr>
            <p:ph type="pic" sz="quarter" idx="15"/>
          </p:nvPr>
        </p:nvSpPr>
        <p:spPr>
          <a:xfrm>
            <a:off x="411480" y="1841499"/>
            <a:ext cx="5684520" cy="3896785"/>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Tree>
    <p:extLst>
      <p:ext uri="{BB962C8B-B14F-4D97-AF65-F5344CB8AC3E}">
        <p14:creationId xmlns:p14="http://schemas.microsoft.com/office/powerpoint/2010/main" val="1462116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Imag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70D8E-8E23-DECC-7913-018D6EA38C02}"/>
              </a:ext>
            </a:extLst>
          </p:cNvPr>
          <p:cNvSpPr>
            <a:spLocks noGrp="1"/>
          </p:cNvSpPr>
          <p:nvPr>
            <p:ph type="title"/>
          </p:nvPr>
        </p:nvSpPr>
        <p:spPr>
          <a:xfrm>
            <a:off x="411480" y="0"/>
            <a:ext cx="8055740" cy="1298448"/>
          </a:xfrm>
        </p:spPr>
        <p:txBody>
          <a:bodyPr/>
          <a:lstStyle/>
          <a:p>
            <a:endParaRPr lang="en-US" dirty="0"/>
          </a:p>
        </p:txBody>
      </p:sp>
      <p:sp>
        <p:nvSpPr>
          <p:cNvPr id="8" name="Text Placeholder 4">
            <a:extLst>
              <a:ext uri="{FF2B5EF4-FFF2-40B4-BE49-F238E27FC236}">
                <a16:creationId xmlns:a16="http://schemas.microsoft.com/office/drawing/2014/main" id="{9694374D-4F11-2EC2-3A20-D2AC50148143}"/>
              </a:ext>
            </a:extLst>
          </p:cNvPr>
          <p:cNvSpPr>
            <a:spLocks noGrp="1"/>
          </p:cNvSpPr>
          <p:nvPr>
            <p:ph type="body" sz="quarter" idx="3"/>
          </p:nvPr>
        </p:nvSpPr>
        <p:spPr>
          <a:xfrm>
            <a:off x="6327648" y="1848676"/>
            <a:ext cx="5447442" cy="369332"/>
          </a:xfrm>
          <a:prstGeom prst="rect">
            <a:avLst/>
          </a:prstGeom>
          <a:noFill/>
        </p:spPr>
        <p:txBody>
          <a:bodyPr wrap="square" lIns="0" anchor="t" anchorCtr="0">
            <a:normAutofit/>
          </a:bodyPr>
          <a:lstStyle>
            <a:lvl1pPr marL="0" indent="0">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9" name="Content Placeholder 5">
            <a:extLst>
              <a:ext uri="{FF2B5EF4-FFF2-40B4-BE49-F238E27FC236}">
                <a16:creationId xmlns:a16="http://schemas.microsoft.com/office/drawing/2014/main" id="{C6BCA647-8D1D-B10E-DFEC-8FE11E7FE489}"/>
              </a:ext>
            </a:extLst>
          </p:cNvPr>
          <p:cNvSpPr>
            <a:spLocks noGrp="1"/>
          </p:cNvSpPr>
          <p:nvPr>
            <p:ph sz="quarter" idx="4"/>
          </p:nvPr>
        </p:nvSpPr>
        <p:spPr>
          <a:xfrm>
            <a:off x="6329682" y="2355004"/>
            <a:ext cx="5440680" cy="338328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0F70FAB-38FC-0370-2829-3E49935D63A2}"/>
              </a:ext>
            </a:extLst>
          </p:cNvPr>
          <p:cNvSpPr>
            <a:spLocks noGrp="1"/>
          </p:cNvSpPr>
          <p:nvPr>
            <p:ph type="ftr" sz="quarter" idx="10"/>
          </p:nvPr>
        </p:nvSpPr>
        <p:spPr/>
        <p:txBody>
          <a:bodyPr/>
          <a:lstStyle/>
          <a:p>
            <a:r>
              <a:rPr lang="en-US"/>
              <a:t>© 2026 SIGGRAPH. All Rights Reserved.</a:t>
            </a:r>
            <a:endParaRPr lang="en-US" dirty="0"/>
          </a:p>
        </p:txBody>
      </p:sp>
      <p:sp>
        <p:nvSpPr>
          <p:cNvPr id="6" name="Slide Number Placeholder 5">
            <a:extLst>
              <a:ext uri="{FF2B5EF4-FFF2-40B4-BE49-F238E27FC236}">
                <a16:creationId xmlns:a16="http://schemas.microsoft.com/office/drawing/2014/main" id="{2D5B3F92-46BC-810B-5CE3-728E7E27D683}"/>
              </a:ext>
            </a:extLst>
          </p:cNvPr>
          <p:cNvSpPr>
            <a:spLocks noGrp="1"/>
          </p:cNvSpPr>
          <p:nvPr>
            <p:ph type="sldNum" sz="quarter" idx="11"/>
          </p:nvPr>
        </p:nvSpPr>
        <p:spPr/>
        <p:txBody>
          <a:bodyPr/>
          <a:lstStyle/>
          <a:p>
            <a:fld id="{C4424D3E-E720-AF46-A7EB-A9B428C5A8BA}" type="slidenum">
              <a:rPr lang="en-US" smtClean="0"/>
              <a:pPr/>
              <a:t>‹#›</a:t>
            </a:fld>
            <a:endParaRPr lang="en-US" dirty="0"/>
          </a:p>
        </p:txBody>
      </p:sp>
      <p:sp>
        <p:nvSpPr>
          <p:cNvPr id="3" name="Picture Placeholder 9">
            <a:extLst>
              <a:ext uri="{FF2B5EF4-FFF2-40B4-BE49-F238E27FC236}">
                <a16:creationId xmlns:a16="http://schemas.microsoft.com/office/drawing/2014/main" id="{41ADD4D4-6D3B-C527-3E13-91DC5E47B9A4}"/>
              </a:ext>
            </a:extLst>
          </p:cNvPr>
          <p:cNvSpPr>
            <a:spLocks noGrp="1"/>
          </p:cNvSpPr>
          <p:nvPr>
            <p:ph type="pic" sz="quarter" idx="18"/>
          </p:nvPr>
        </p:nvSpPr>
        <p:spPr>
          <a:xfrm>
            <a:off x="416910" y="1845057"/>
            <a:ext cx="3190293" cy="3893227"/>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
        <p:nvSpPr>
          <p:cNvPr id="4" name="Picture Placeholder 9">
            <a:extLst>
              <a:ext uri="{FF2B5EF4-FFF2-40B4-BE49-F238E27FC236}">
                <a16:creationId xmlns:a16="http://schemas.microsoft.com/office/drawing/2014/main" id="{77D742DA-2FA7-74E2-2113-DAA70C1C62EC}"/>
              </a:ext>
            </a:extLst>
          </p:cNvPr>
          <p:cNvSpPr>
            <a:spLocks noGrp="1"/>
          </p:cNvSpPr>
          <p:nvPr>
            <p:ph type="pic" sz="quarter" idx="15"/>
          </p:nvPr>
        </p:nvSpPr>
        <p:spPr>
          <a:xfrm>
            <a:off x="3809384" y="3882052"/>
            <a:ext cx="2286615" cy="1856232"/>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
        <p:nvSpPr>
          <p:cNvPr id="10" name="Picture Placeholder 9">
            <a:extLst>
              <a:ext uri="{FF2B5EF4-FFF2-40B4-BE49-F238E27FC236}">
                <a16:creationId xmlns:a16="http://schemas.microsoft.com/office/drawing/2014/main" id="{DF62EB85-5121-A158-611E-0583396850C6}"/>
              </a:ext>
            </a:extLst>
          </p:cNvPr>
          <p:cNvSpPr>
            <a:spLocks noGrp="1"/>
          </p:cNvSpPr>
          <p:nvPr>
            <p:ph type="pic" sz="quarter" idx="19"/>
          </p:nvPr>
        </p:nvSpPr>
        <p:spPr>
          <a:xfrm>
            <a:off x="3809384" y="1845057"/>
            <a:ext cx="2286615" cy="1856232"/>
          </a:xfrm>
          <a:prstGeom prst="roundRect">
            <a:avLst>
              <a:gd name="adj" fmla="val 0"/>
            </a:avLst>
          </a:prstGeom>
          <a:solidFill>
            <a:schemeClr val="bg1">
              <a:lumMod val="95000"/>
            </a:schemeClr>
          </a:solidFill>
        </p:spPr>
        <p:txBody>
          <a:bodyPr anchor="ctr" anchorCtr="0"/>
          <a:lstStyle>
            <a:lvl1pPr marL="0" indent="0" algn="ctr">
              <a:buNone/>
              <a:defRPr/>
            </a:lvl1pPr>
          </a:lstStyle>
          <a:p>
            <a:endParaRPr lang="en-US" dirty="0"/>
          </a:p>
        </p:txBody>
      </p:sp>
    </p:spTree>
    <p:extLst>
      <p:ext uri="{BB962C8B-B14F-4D97-AF65-F5344CB8AC3E}">
        <p14:creationId xmlns:p14="http://schemas.microsoft.com/office/powerpoint/2010/main" val="41865749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eaker - Singl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57674BA-5A16-1946-AB88-683679387940}"/>
              </a:ext>
            </a:extLst>
          </p:cNvPr>
          <p:cNvSpPr>
            <a:spLocks noGrp="1"/>
          </p:cNvSpPr>
          <p:nvPr>
            <p:ph type="title" hasCustomPrompt="1"/>
          </p:nvPr>
        </p:nvSpPr>
        <p:spPr>
          <a:xfrm>
            <a:off x="5399901" y="1845057"/>
            <a:ext cx="6368427" cy="448056"/>
          </a:xfrm>
          <a:noFill/>
        </p:spPr>
        <p:txBody>
          <a:bodyPr wrap="square" lIns="0" bIns="0" anchor="ctr" anchorCtr="0">
            <a:normAutofit/>
          </a:bodyPr>
          <a:lstStyle>
            <a:lvl1pPr>
              <a:lnSpc>
                <a:spcPct val="100000"/>
              </a:lnSpc>
              <a:defRPr>
                <a:solidFill>
                  <a:schemeClr val="tx1"/>
                </a:solidFill>
              </a:defRPr>
            </a:lvl1pPr>
          </a:lstStyle>
          <a:p>
            <a:r>
              <a:rPr lang="en-US" dirty="0"/>
              <a:t>Speaker Name</a:t>
            </a:r>
          </a:p>
        </p:txBody>
      </p:sp>
      <p:sp>
        <p:nvSpPr>
          <p:cNvPr id="15" name="Text Placeholder 14">
            <a:extLst>
              <a:ext uri="{FF2B5EF4-FFF2-40B4-BE49-F238E27FC236}">
                <a16:creationId xmlns:a16="http://schemas.microsoft.com/office/drawing/2014/main" id="{BD2B3982-9BE1-6D4B-949E-D3F4C34CB5E4}"/>
              </a:ext>
            </a:extLst>
          </p:cNvPr>
          <p:cNvSpPr>
            <a:spLocks noGrp="1"/>
          </p:cNvSpPr>
          <p:nvPr>
            <p:ph type="body" sz="quarter" idx="14" hasCustomPrompt="1"/>
          </p:nvPr>
        </p:nvSpPr>
        <p:spPr>
          <a:xfrm>
            <a:off x="5399901" y="2324252"/>
            <a:ext cx="6368427" cy="292388"/>
          </a:xfrm>
          <a:prstGeom prst="rect">
            <a:avLst/>
          </a:prstGeom>
          <a:noFill/>
        </p:spPr>
        <p:txBody>
          <a:bodyPr wrap="square" lIns="0" tIns="0" anchor="ctr">
            <a:normAutofit/>
          </a:bodyPr>
          <a:lstStyle>
            <a:lvl1pPr marL="0" indent="0">
              <a:lnSpc>
                <a:spcPct val="100000"/>
              </a:lnSpc>
              <a:spcBef>
                <a:spcPts val="0"/>
              </a:spcBef>
              <a:spcAft>
                <a:spcPts val="0"/>
              </a:spcAft>
              <a:buNone/>
              <a:defRPr sz="1600" b="1" cap="none" baseline="0">
                <a:solidFill>
                  <a:schemeClr val="tx2"/>
                </a:solidFill>
              </a:defRPr>
            </a:lvl1pPr>
          </a:lstStyle>
          <a:p>
            <a:pPr lvl="0"/>
            <a:r>
              <a:rPr lang="en-US" dirty="0"/>
              <a:t>Position Name</a:t>
            </a:r>
          </a:p>
        </p:txBody>
      </p:sp>
      <p:sp>
        <p:nvSpPr>
          <p:cNvPr id="24" name="Text Placeholder 23">
            <a:extLst>
              <a:ext uri="{FF2B5EF4-FFF2-40B4-BE49-F238E27FC236}">
                <a16:creationId xmlns:a16="http://schemas.microsoft.com/office/drawing/2014/main" id="{DF671FB8-128F-8946-B211-784C60E6B33A}"/>
              </a:ext>
            </a:extLst>
          </p:cNvPr>
          <p:cNvSpPr>
            <a:spLocks noGrp="1"/>
          </p:cNvSpPr>
          <p:nvPr>
            <p:ph type="body" sz="quarter" idx="18"/>
          </p:nvPr>
        </p:nvSpPr>
        <p:spPr>
          <a:xfrm>
            <a:off x="5411296" y="2858559"/>
            <a:ext cx="6368427" cy="2879724"/>
          </a:xfrm>
          <a:prstGeom prst="rect">
            <a:avLst/>
          </a:prstGeom>
        </p:spPr>
        <p:txBody>
          <a:bodyPr>
            <a:normAutofit/>
          </a:bodyPr>
          <a:lstStyle>
            <a:lvl1pPr marL="0" indent="0">
              <a:buNone/>
              <a:defRPr sz="1600" baseline="0">
                <a:solidFill>
                  <a:schemeClr val="tx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p:txBody>
      </p:sp>
      <p:sp>
        <p:nvSpPr>
          <p:cNvPr id="17" name="Picture Placeholder 16">
            <a:extLst>
              <a:ext uri="{FF2B5EF4-FFF2-40B4-BE49-F238E27FC236}">
                <a16:creationId xmlns:a16="http://schemas.microsoft.com/office/drawing/2014/main" id="{144B1538-5A7F-8546-8036-708910616CE2}"/>
              </a:ext>
            </a:extLst>
          </p:cNvPr>
          <p:cNvSpPr>
            <a:spLocks noGrp="1"/>
          </p:cNvSpPr>
          <p:nvPr>
            <p:ph type="pic" sz="quarter" idx="13"/>
          </p:nvPr>
        </p:nvSpPr>
        <p:spPr>
          <a:xfrm>
            <a:off x="1138428" y="1845057"/>
            <a:ext cx="3776472" cy="3893226"/>
          </a:xfrm>
          <a:prstGeom prst="rect">
            <a:avLst/>
          </a:prstGeom>
          <a:solidFill>
            <a:schemeClr val="bg1">
              <a:lumMod val="95000"/>
            </a:schemeClr>
          </a:solidFill>
        </p:spPr>
        <p:txBody>
          <a:bodyPr wrap="square" tIns="0" rIns="0" bIns="0" anchor="ctr">
            <a:noAutofit/>
          </a:bodyP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9D904BA9-E7EE-4090-1CE6-E2C2A8D596E3}"/>
              </a:ext>
            </a:extLst>
          </p:cNvPr>
          <p:cNvSpPr>
            <a:spLocks noGrp="1"/>
          </p:cNvSpPr>
          <p:nvPr>
            <p:ph type="ftr" sz="quarter" idx="19"/>
          </p:nvPr>
        </p:nvSpPr>
        <p:spPr/>
        <p:txBody>
          <a:bodyPr/>
          <a:lstStyle/>
          <a:p>
            <a:r>
              <a:rPr lang="en-US"/>
              <a:t>© 2026 SIGGRAPH. All Rights Reserved.</a:t>
            </a:r>
            <a:endParaRPr lang="en-US" dirty="0"/>
          </a:p>
        </p:txBody>
      </p:sp>
      <p:sp>
        <p:nvSpPr>
          <p:cNvPr id="3" name="Slide Number Placeholder 2">
            <a:extLst>
              <a:ext uri="{FF2B5EF4-FFF2-40B4-BE49-F238E27FC236}">
                <a16:creationId xmlns:a16="http://schemas.microsoft.com/office/drawing/2014/main" id="{D54E0F1C-511B-2463-3E6E-EA2467AA010A}"/>
              </a:ext>
            </a:extLst>
          </p:cNvPr>
          <p:cNvSpPr>
            <a:spLocks noGrp="1"/>
          </p:cNvSpPr>
          <p:nvPr>
            <p:ph type="sldNum" sz="quarter" idx="20"/>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1711432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peaker - Double">
    <p:spTree>
      <p:nvGrpSpPr>
        <p:cNvPr id="1" name=""/>
        <p:cNvGrpSpPr/>
        <p:nvPr/>
      </p:nvGrpSpPr>
      <p:grpSpPr>
        <a:xfrm>
          <a:off x="0" y="0"/>
          <a:ext cx="0" cy="0"/>
          <a:chOff x="0" y="0"/>
          <a:chExt cx="0" cy="0"/>
        </a:xfrm>
      </p:grpSpPr>
      <p:sp>
        <p:nvSpPr>
          <p:cNvPr id="16" name="Text Placeholder 14">
            <a:extLst>
              <a:ext uri="{FF2B5EF4-FFF2-40B4-BE49-F238E27FC236}">
                <a16:creationId xmlns:a16="http://schemas.microsoft.com/office/drawing/2014/main" id="{2C1D4EF6-AC32-1959-9FFE-1909B16381D5}"/>
              </a:ext>
            </a:extLst>
          </p:cNvPr>
          <p:cNvSpPr>
            <a:spLocks noGrp="1"/>
          </p:cNvSpPr>
          <p:nvPr>
            <p:ph type="body" sz="quarter" idx="22" hasCustomPrompt="1"/>
          </p:nvPr>
        </p:nvSpPr>
        <p:spPr>
          <a:xfrm>
            <a:off x="8690096" y="2357917"/>
            <a:ext cx="3089630" cy="628800"/>
          </a:xfrm>
          <a:prstGeom prst="rect">
            <a:avLst/>
          </a:prstGeom>
          <a:noFill/>
        </p:spPr>
        <p:txBody>
          <a:bodyPr wrap="square" lIns="0" tIns="0" bIns="0" anchor="b" anchorCtr="0">
            <a:normAutofit/>
          </a:bodyPr>
          <a:lstStyle>
            <a:lvl1pPr marL="0" indent="0">
              <a:lnSpc>
                <a:spcPct val="100000"/>
              </a:lnSpc>
              <a:spcBef>
                <a:spcPts val="0"/>
              </a:spcBef>
              <a:spcAft>
                <a:spcPts val="0"/>
              </a:spcAft>
              <a:buNone/>
              <a:defRPr sz="2100" b="1" cap="none" baseline="0">
                <a:solidFill>
                  <a:schemeClr val="tx1"/>
                </a:solidFill>
              </a:defRPr>
            </a:lvl1pPr>
          </a:lstStyle>
          <a:p>
            <a:pPr lvl="0"/>
            <a:r>
              <a:rPr lang="en-US" dirty="0"/>
              <a:t>Speaker Name</a:t>
            </a:r>
          </a:p>
        </p:txBody>
      </p:sp>
      <p:sp>
        <p:nvSpPr>
          <p:cNvPr id="12" name="Title 1">
            <a:extLst>
              <a:ext uri="{FF2B5EF4-FFF2-40B4-BE49-F238E27FC236}">
                <a16:creationId xmlns:a16="http://schemas.microsoft.com/office/drawing/2014/main" id="{357674BA-5A16-1946-AB88-683679387940}"/>
              </a:ext>
            </a:extLst>
          </p:cNvPr>
          <p:cNvSpPr>
            <a:spLocks noGrp="1"/>
          </p:cNvSpPr>
          <p:nvPr>
            <p:ph type="title" hasCustomPrompt="1"/>
          </p:nvPr>
        </p:nvSpPr>
        <p:spPr>
          <a:xfrm>
            <a:off x="2817577" y="2354539"/>
            <a:ext cx="3067050" cy="632177"/>
          </a:xfrm>
          <a:noFill/>
        </p:spPr>
        <p:txBody>
          <a:bodyPr wrap="square" lIns="0" bIns="0" anchor="b" anchorCtr="0">
            <a:normAutofit/>
          </a:bodyPr>
          <a:lstStyle>
            <a:lvl1pPr>
              <a:lnSpc>
                <a:spcPct val="100000"/>
              </a:lnSpc>
              <a:defRPr sz="2100">
                <a:solidFill>
                  <a:schemeClr val="tx1"/>
                </a:solidFill>
              </a:defRPr>
            </a:lvl1pPr>
          </a:lstStyle>
          <a:p>
            <a:r>
              <a:rPr lang="en-US" dirty="0"/>
              <a:t>Speaker Name</a:t>
            </a:r>
          </a:p>
        </p:txBody>
      </p:sp>
      <p:sp>
        <p:nvSpPr>
          <p:cNvPr id="15" name="Text Placeholder 14">
            <a:extLst>
              <a:ext uri="{FF2B5EF4-FFF2-40B4-BE49-F238E27FC236}">
                <a16:creationId xmlns:a16="http://schemas.microsoft.com/office/drawing/2014/main" id="{BD2B3982-9BE1-6D4B-949E-D3F4C34CB5E4}"/>
              </a:ext>
            </a:extLst>
          </p:cNvPr>
          <p:cNvSpPr>
            <a:spLocks noGrp="1"/>
          </p:cNvSpPr>
          <p:nvPr>
            <p:ph type="body" sz="quarter" idx="14" hasCustomPrompt="1"/>
          </p:nvPr>
        </p:nvSpPr>
        <p:spPr>
          <a:xfrm>
            <a:off x="2817578" y="3015234"/>
            <a:ext cx="3067050" cy="439277"/>
          </a:xfrm>
          <a:prstGeom prst="rect">
            <a:avLst/>
          </a:prstGeom>
          <a:noFill/>
        </p:spPr>
        <p:txBody>
          <a:bodyPr wrap="square" lIns="0" tIns="0" anchor="t" anchorCtr="0">
            <a:normAutofit/>
          </a:bodyPr>
          <a:lstStyle>
            <a:lvl1pPr marL="0" indent="0">
              <a:lnSpc>
                <a:spcPct val="100000"/>
              </a:lnSpc>
              <a:spcBef>
                <a:spcPts val="0"/>
              </a:spcBef>
              <a:spcAft>
                <a:spcPts val="0"/>
              </a:spcAft>
              <a:buNone/>
              <a:defRPr sz="1400" b="1" cap="none" baseline="0">
                <a:solidFill>
                  <a:schemeClr val="tx2"/>
                </a:solidFill>
              </a:defRPr>
            </a:lvl1pPr>
          </a:lstStyle>
          <a:p>
            <a:pPr lvl="0"/>
            <a:r>
              <a:rPr lang="en-US" dirty="0"/>
              <a:t>Position Name</a:t>
            </a:r>
          </a:p>
        </p:txBody>
      </p:sp>
      <p:sp>
        <p:nvSpPr>
          <p:cNvPr id="24" name="Text Placeholder 23">
            <a:extLst>
              <a:ext uri="{FF2B5EF4-FFF2-40B4-BE49-F238E27FC236}">
                <a16:creationId xmlns:a16="http://schemas.microsoft.com/office/drawing/2014/main" id="{DF671FB8-128F-8946-B211-784C60E6B33A}"/>
              </a:ext>
            </a:extLst>
          </p:cNvPr>
          <p:cNvSpPr>
            <a:spLocks noGrp="1"/>
          </p:cNvSpPr>
          <p:nvPr>
            <p:ph type="body" sz="quarter" idx="18"/>
          </p:nvPr>
        </p:nvSpPr>
        <p:spPr>
          <a:xfrm>
            <a:off x="2817578" y="3616097"/>
            <a:ext cx="3067050" cy="894057"/>
          </a:xfrm>
          <a:prstGeom prst="rect">
            <a:avLst/>
          </a:prstGeom>
        </p:spPr>
        <p:txBody>
          <a:bodyPr>
            <a:normAutofit/>
          </a:bodyPr>
          <a:lstStyle>
            <a:lvl1pPr marL="0" indent="0">
              <a:buNone/>
              <a:defRPr sz="1600">
                <a:solidFill>
                  <a:schemeClr val="tx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p:txBody>
      </p:sp>
      <p:sp>
        <p:nvSpPr>
          <p:cNvPr id="17" name="Picture Placeholder 16">
            <a:extLst>
              <a:ext uri="{FF2B5EF4-FFF2-40B4-BE49-F238E27FC236}">
                <a16:creationId xmlns:a16="http://schemas.microsoft.com/office/drawing/2014/main" id="{144B1538-5A7F-8546-8036-708910616CE2}"/>
              </a:ext>
            </a:extLst>
          </p:cNvPr>
          <p:cNvSpPr>
            <a:spLocks noGrp="1"/>
          </p:cNvSpPr>
          <p:nvPr>
            <p:ph type="pic" sz="quarter" idx="13"/>
          </p:nvPr>
        </p:nvSpPr>
        <p:spPr>
          <a:xfrm>
            <a:off x="435771" y="2346857"/>
            <a:ext cx="2171962" cy="2164824"/>
          </a:xfrm>
          <a:prstGeom prst="rect">
            <a:avLst/>
          </a:prstGeom>
          <a:solidFill>
            <a:schemeClr val="bg1">
              <a:lumMod val="95000"/>
            </a:schemeClr>
          </a:solidFill>
        </p:spPr>
        <p:txBody>
          <a:bodyPr wrap="square" tIns="0" rIns="0" bIns="0" anchor="ctr">
            <a:noAutofit/>
          </a:bodyPr>
          <a:lstStyle>
            <a:lvl1pPr marL="0" indent="0" algn="ctr">
              <a:buNone/>
              <a:defRPr/>
            </a:lvl1pPr>
          </a:lstStyle>
          <a:p>
            <a:endParaRPr lang="en-US"/>
          </a:p>
        </p:txBody>
      </p:sp>
      <p:sp>
        <p:nvSpPr>
          <p:cNvPr id="8" name="Text Placeholder 14">
            <a:extLst>
              <a:ext uri="{FF2B5EF4-FFF2-40B4-BE49-F238E27FC236}">
                <a16:creationId xmlns:a16="http://schemas.microsoft.com/office/drawing/2014/main" id="{1C38DB41-C66E-498B-89A2-9DF9F009713B}"/>
              </a:ext>
            </a:extLst>
          </p:cNvPr>
          <p:cNvSpPr>
            <a:spLocks noGrp="1"/>
          </p:cNvSpPr>
          <p:nvPr>
            <p:ph type="body" sz="quarter" idx="19" hasCustomPrompt="1"/>
          </p:nvPr>
        </p:nvSpPr>
        <p:spPr>
          <a:xfrm>
            <a:off x="8701388" y="3016223"/>
            <a:ext cx="3078338" cy="438287"/>
          </a:xfrm>
          <a:prstGeom prst="rect">
            <a:avLst/>
          </a:prstGeom>
          <a:noFill/>
        </p:spPr>
        <p:txBody>
          <a:bodyPr wrap="square" lIns="0" tIns="0" anchor="t" anchorCtr="0">
            <a:normAutofit/>
          </a:bodyPr>
          <a:lstStyle>
            <a:lvl1pPr marL="0" indent="0">
              <a:lnSpc>
                <a:spcPct val="100000"/>
              </a:lnSpc>
              <a:spcBef>
                <a:spcPts val="0"/>
              </a:spcBef>
              <a:spcAft>
                <a:spcPts val="0"/>
              </a:spcAft>
              <a:buNone/>
              <a:defRPr sz="1400" b="1" cap="none" baseline="0">
                <a:solidFill>
                  <a:schemeClr val="tx2"/>
                </a:solidFill>
              </a:defRPr>
            </a:lvl1pPr>
          </a:lstStyle>
          <a:p>
            <a:pPr lvl="0"/>
            <a:r>
              <a:rPr lang="en-US" dirty="0"/>
              <a:t>Position Name</a:t>
            </a:r>
          </a:p>
        </p:txBody>
      </p:sp>
      <p:sp>
        <p:nvSpPr>
          <p:cNvPr id="9" name="Text Placeholder 23">
            <a:extLst>
              <a:ext uri="{FF2B5EF4-FFF2-40B4-BE49-F238E27FC236}">
                <a16:creationId xmlns:a16="http://schemas.microsoft.com/office/drawing/2014/main" id="{5661D2E1-14B6-AD6E-55D3-CC3203457D87}"/>
              </a:ext>
            </a:extLst>
          </p:cNvPr>
          <p:cNvSpPr>
            <a:spLocks noGrp="1"/>
          </p:cNvSpPr>
          <p:nvPr>
            <p:ph type="body" sz="quarter" idx="20"/>
          </p:nvPr>
        </p:nvSpPr>
        <p:spPr>
          <a:xfrm>
            <a:off x="8701388" y="3617087"/>
            <a:ext cx="3078338" cy="893068"/>
          </a:xfrm>
          <a:prstGeom prst="rect">
            <a:avLst/>
          </a:prstGeom>
        </p:spPr>
        <p:txBody>
          <a:bodyPr>
            <a:normAutofit/>
          </a:bodyPr>
          <a:lstStyle>
            <a:lvl1pPr marL="0" indent="0">
              <a:buNone/>
              <a:defRPr sz="1600">
                <a:solidFill>
                  <a:schemeClr val="tx1"/>
                </a:solidFill>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p:txBody>
      </p:sp>
      <p:sp>
        <p:nvSpPr>
          <p:cNvPr id="10" name="Picture Placeholder 16">
            <a:extLst>
              <a:ext uri="{FF2B5EF4-FFF2-40B4-BE49-F238E27FC236}">
                <a16:creationId xmlns:a16="http://schemas.microsoft.com/office/drawing/2014/main" id="{B7E55C33-867F-9FD5-1883-3CE6871A32B0}"/>
              </a:ext>
            </a:extLst>
          </p:cNvPr>
          <p:cNvSpPr>
            <a:spLocks noGrp="1"/>
          </p:cNvSpPr>
          <p:nvPr>
            <p:ph type="pic" sz="quarter" idx="21"/>
          </p:nvPr>
        </p:nvSpPr>
        <p:spPr>
          <a:xfrm>
            <a:off x="6319581" y="2347846"/>
            <a:ext cx="2171962" cy="2162308"/>
          </a:xfrm>
          <a:prstGeom prst="rect">
            <a:avLst/>
          </a:prstGeom>
          <a:solidFill>
            <a:schemeClr val="bg1">
              <a:lumMod val="95000"/>
            </a:schemeClr>
          </a:solidFill>
        </p:spPr>
        <p:txBody>
          <a:bodyPr wrap="square" tIns="0" rIns="0" bIns="0" anchor="ctr">
            <a:noAutofit/>
          </a:bodyP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56F71EDF-E2A7-82B4-1334-B13602B6E3B1}"/>
              </a:ext>
            </a:extLst>
          </p:cNvPr>
          <p:cNvSpPr>
            <a:spLocks noGrp="1"/>
          </p:cNvSpPr>
          <p:nvPr>
            <p:ph type="ftr" sz="quarter" idx="23"/>
          </p:nvPr>
        </p:nvSpPr>
        <p:spPr/>
        <p:txBody>
          <a:bodyPr/>
          <a:lstStyle/>
          <a:p>
            <a:r>
              <a:rPr lang="en-US"/>
              <a:t>© 2026 SIGGRAPH. All Rights Reserved.</a:t>
            </a:r>
            <a:endParaRPr lang="en-US" dirty="0"/>
          </a:p>
        </p:txBody>
      </p:sp>
      <p:sp>
        <p:nvSpPr>
          <p:cNvPr id="3" name="Slide Number Placeholder 2">
            <a:extLst>
              <a:ext uri="{FF2B5EF4-FFF2-40B4-BE49-F238E27FC236}">
                <a16:creationId xmlns:a16="http://schemas.microsoft.com/office/drawing/2014/main" id="{E4D2DC6D-D55F-5EEF-B2D8-0764D8647199}"/>
              </a:ext>
            </a:extLst>
          </p:cNvPr>
          <p:cNvSpPr>
            <a:spLocks noGrp="1"/>
          </p:cNvSpPr>
          <p:nvPr>
            <p:ph type="sldNum" sz="quarter" idx="24"/>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2628198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8A733B-5039-3566-45B5-F7B1CE918510}"/>
              </a:ext>
            </a:extLst>
          </p:cNvPr>
          <p:cNvSpPr>
            <a:spLocks noGrp="1"/>
          </p:cNvSpPr>
          <p:nvPr>
            <p:ph type="ftr" sz="quarter" idx="10"/>
          </p:nvPr>
        </p:nvSpPr>
        <p:spPr/>
        <p:txBody>
          <a:bodyPr/>
          <a:lstStyle/>
          <a:p>
            <a:r>
              <a:rPr lang="en-US"/>
              <a:t>© 2026 SIGGRAPH. All Rights Reserved.</a:t>
            </a:r>
            <a:endParaRPr lang="en-US" dirty="0"/>
          </a:p>
        </p:txBody>
      </p:sp>
      <p:sp>
        <p:nvSpPr>
          <p:cNvPr id="3" name="Slide Number Placeholder 2">
            <a:extLst>
              <a:ext uri="{FF2B5EF4-FFF2-40B4-BE49-F238E27FC236}">
                <a16:creationId xmlns:a16="http://schemas.microsoft.com/office/drawing/2014/main" id="{C3A8C175-BC67-9AE5-9565-D203F6AE02D5}"/>
              </a:ext>
            </a:extLst>
          </p:cNvPr>
          <p:cNvSpPr>
            <a:spLocks noGrp="1"/>
          </p:cNvSpPr>
          <p:nvPr>
            <p:ph type="sldNum" sz="quarter" idx="11"/>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415347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42C43FE-6208-752D-2E7D-4A8CDA3A931D}"/>
              </a:ext>
            </a:extLst>
          </p:cNvPr>
          <p:cNvPicPr>
            <a:picLocks noChangeAspect="1"/>
          </p:cNvPicPr>
          <p:nvPr userDrawn="1"/>
        </p:nvPicPr>
        <p:blipFill>
          <a:blip r:embed="rId2"/>
          <a:srcRect/>
          <a:stretch/>
        </p:blipFill>
        <p:spPr>
          <a:xfrm>
            <a:off x="1524" y="857"/>
            <a:ext cx="12188951" cy="6856285"/>
          </a:xfrm>
          <a:prstGeom prst="rect">
            <a:avLst/>
          </a:prstGeom>
        </p:spPr>
      </p:pic>
      <p:sp>
        <p:nvSpPr>
          <p:cNvPr id="3" name="Subtitle 2">
            <a:extLst>
              <a:ext uri="{FF2B5EF4-FFF2-40B4-BE49-F238E27FC236}">
                <a16:creationId xmlns:a16="http://schemas.microsoft.com/office/drawing/2014/main" id="{5FF2FB88-6B91-D743-BA6E-54ED0BB15285}"/>
              </a:ext>
            </a:extLst>
          </p:cNvPr>
          <p:cNvSpPr>
            <a:spLocks noGrp="1"/>
          </p:cNvSpPr>
          <p:nvPr>
            <p:ph type="subTitle" idx="1" hasCustomPrompt="1"/>
          </p:nvPr>
        </p:nvSpPr>
        <p:spPr>
          <a:xfrm>
            <a:off x="5232400" y="3808361"/>
            <a:ext cx="3952240" cy="606323"/>
          </a:xfrm>
          <a:prstGeom prst="rect">
            <a:avLst/>
          </a:prstGeom>
          <a:solidFill>
            <a:schemeClr val="tx2"/>
          </a:solidFill>
        </p:spPr>
        <p:txBody>
          <a:bodyPr wrap="square" lIns="182880" tIns="45720" rIns="182880" bIns="91440" anchor="ctr" anchorCtr="0">
            <a:normAutofit/>
          </a:bodyPr>
          <a:lstStyle>
            <a:lvl1pPr marL="0" indent="0" algn="l">
              <a:lnSpc>
                <a:spcPct val="100000"/>
              </a:lnSpc>
              <a:spcBef>
                <a:spcPts val="0"/>
              </a:spcBef>
              <a:spcAft>
                <a:spcPts val="0"/>
              </a:spcAft>
              <a:buNone/>
              <a:defRPr sz="2400" b="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Sample Divider Subtitle</a:t>
            </a:r>
          </a:p>
        </p:txBody>
      </p:sp>
      <p:sp>
        <p:nvSpPr>
          <p:cNvPr id="2" name="Title 1">
            <a:extLst>
              <a:ext uri="{FF2B5EF4-FFF2-40B4-BE49-F238E27FC236}">
                <a16:creationId xmlns:a16="http://schemas.microsoft.com/office/drawing/2014/main" id="{74DFBD02-CF50-7340-82BF-C660C02CE342}"/>
              </a:ext>
            </a:extLst>
          </p:cNvPr>
          <p:cNvSpPr>
            <a:spLocks noGrp="1"/>
          </p:cNvSpPr>
          <p:nvPr>
            <p:ph type="ctrTitle" hasCustomPrompt="1"/>
          </p:nvPr>
        </p:nvSpPr>
        <p:spPr>
          <a:xfrm>
            <a:off x="5232400" y="2865120"/>
            <a:ext cx="5902960" cy="659543"/>
          </a:xfrm>
          <a:noFill/>
        </p:spPr>
        <p:txBody>
          <a:bodyPr wrap="square" lIns="182880" tIns="45720" rIns="182880" bIns="0" anchor="t" anchorCtr="0">
            <a:normAutofit/>
          </a:bodyPr>
          <a:lstStyle>
            <a:lvl1pPr algn="l">
              <a:lnSpc>
                <a:spcPct val="100000"/>
              </a:lnSpc>
              <a:defRPr sz="5000" b="1" i="0" cap="none" baseline="0">
                <a:solidFill>
                  <a:schemeClr val="tx1"/>
                </a:solidFill>
              </a:defRPr>
            </a:lvl1pPr>
          </a:lstStyle>
          <a:p>
            <a:r>
              <a:rPr lang="en-US" dirty="0"/>
              <a:t>Divider Title</a:t>
            </a:r>
          </a:p>
        </p:txBody>
      </p:sp>
      <p:sp>
        <p:nvSpPr>
          <p:cNvPr id="5" name="TextBox 4">
            <a:extLst>
              <a:ext uri="{FF2B5EF4-FFF2-40B4-BE49-F238E27FC236}">
                <a16:creationId xmlns:a16="http://schemas.microsoft.com/office/drawing/2014/main" id="{F04F0809-75A0-FC25-FE15-EC60DB3A4D50}"/>
              </a:ext>
            </a:extLst>
          </p:cNvPr>
          <p:cNvSpPr txBox="1"/>
          <p:nvPr userDrawn="1"/>
        </p:nvSpPr>
        <p:spPr>
          <a:xfrm>
            <a:off x="9062719" y="206476"/>
            <a:ext cx="2797893" cy="415498"/>
          </a:xfrm>
          <a:prstGeom prst="rect">
            <a:avLst/>
          </a:prstGeom>
          <a:noFill/>
        </p:spPr>
        <p:txBody>
          <a:bodyPr wrap="square" lIns="0" rtlCol="0">
            <a:spAutoFit/>
          </a:bodyPr>
          <a:lstStyle/>
          <a:p>
            <a:pPr marL="0" marR="0" indent="0" algn="r"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None/>
              <a:tabLst/>
              <a:defRPr/>
            </a:pPr>
            <a:r>
              <a:rPr lang="en-US" sz="1050" b="0" cap="none" spc="0" baseline="0" dirty="0">
                <a:solidFill>
                  <a:schemeClr val="tx1"/>
                </a:solidFill>
              </a:rPr>
              <a:t>The Premier Conference &amp; Exhibition on Computer Graphics &amp; Interactive Techniques</a:t>
            </a:r>
          </a:p>
        </p:txBody>
      </p:sp>
      <p:pic>
        <p:nvPicPr>
          <p:cNvPr id="12" name="Picture 11" descr="A black background with blue text&#10;&#10;AI-generated content may be incorrect.">
            <a:extLst>
              <a:ext uri="{FF2B5EF4-FFF2-40B4-BE49-F238E27FC236}">
                <a16:creationId xmlns:a16="http://schemas.microsoft.com/office/drawing/2014/main" id="{90CEBE87-5738-DE1A-9FB8-542556EFD11B}"/>
              </a:ext>
            </a:extLst>
          </p:cNvPr>
          <p:cNvPicPr>
            <a:picLocks noChangeAspect="1"/>
          </p:cNvPicPr>
          <p:nvPr userDrawn="1"/>
        </p:nvPicPr>
        <p:blipFill>
          <a:blip r:embed="rId3"/>
          <a:stretch>
            <a:fillRect/>
          </a:stretch>
        </p:blipFill>
        <p:spPr>
          <a:xfrm>
            <a:off x="5411426" y="1945989"/>
            <a:ext cx="2219084" cy="562476"/>
          </a:xfrm>
          <a:prstGeom prst="rect">
            <a:avLst/>
          </a:prstGeom>
        </p:spPr>
      </p:pic>
      <p:sp>
        <p:nvSpPr>
          <p:cNvPr id="13" name="Footer Placeholder 3">
            <a:extLst>
              <a:ext uri="{FF2B5EF4-FFF2-40B4-BE49-F238E27FC236}">
                <a16:creationId xmlns:a16="http://schemas.microsoft.com/office/drawing/2014/main" id="{C930687C-FDDF-CD78-3675-0F1526B55789}"/>
              </a:ext>
            </a:extLst>
          </p:cNvPr>
          <p:cNvSpPr>
            <a:spLocks noGrp="1"/>
          </p:cNvSpPr>
          <p:nvPr>
            <p:ph type="ftr" sz="quarter" idx="10"/>
          </p:nvPr>
        </p:nvSpPr>
        <p:spPr>
          <a:xfrm>
            <a:off x="412274" y="6358370"/>
            <a:ext cx="4114800" cy="308610"/>
          </a:xfrm>
        </p:spPr>
        <p:txBody>
          <a:bodyPr/>
          <a:lstStyle>
            <a:lvl1pPr>
              <a:defRPr>
                <a:solidFill>
                  <a:schemeClr val="tx1"/>
                </a:solidFill>
              </a:defRPr>
            </a:lvl1pPr>
          </a:lstStyle>
          <a:p>
            <a:r>
              <a:rPr lang="en-US"/>
              <a:t>© 2026 SIGGRAPH. All Rights Reserved.</a:t>
            </a:r>
            <a:endParaRPr lang="en-US" dirty="0"/>
          </a:p>
        </p:txBody>
      </p:sp>
    </p:spTree>
    <p:extLst>
      <p:ext uri="{BB962C8B-B14F-4D97-AF65-F5344CB8AC3E}">
        <p14:creationId xmlns:p14="http://schemas.microsoft.com/office/powerpoint/2010/main" val="3498146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Up Nex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FA59F41-BEDE-3960-5EB4-D98AEFFD33DB}"/>
              </a:ext>
            </a:extLst>
          </p:cNvPr>
          <p:cNvSpPr/>
          <p:nvPr userDrawn="1"/>
        </p:nvSpPr>
        <p:spPr>
          <a:xfrm>
            <a:off x="0" y="0"/>
            <a:ext cx="12192000"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9BF7555-B577-E2D7-F102-A48090E334BA}"/>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716E2E2-D167-EA48-A3B7-E8457B84FCCC}"/>
              </a:ext>
            </a:extLst>
          </p:cNvPr>
          <p:cNvSpPr>
            <a:spLocks noGrp="1"/>
          </p:cNvSpPr>
          <p:nvPr>
            <p:ph type="title" hasCustomPrompt="1"/>
          </p:nvPr>
        </p:nvSpPr>
        <p:spPr>
          <a:xfrm>
            <a:off x="4547394" y="2326853"/>
            <a:ext cx="7197566" cy="688032"/>
          </a:xfrm>
        </p:spPr>
        <p:txBody>
          <a:bodyPr anchor="b">
            <a:normAutofit/>
          </a:bodyPr>
          <a:lstStyle>
            <a:lvl1pPr algn="l">
              <a:defRPr sz="4000" b="0">
                <a:solidFill>
                  <a:schemeClr val="bg2"/>
                </a:solidFill>
              </a:defRPr>
            </a:lvl1pPr>
          </a:lstStyle>
          <a:p>
            <a:r>
              <a:rPr lang="en-US" dirty="0"/>
              <a:t>Up Next:</a:t>
            </a:r>
          </a:p>
        </p:txBody>
      </p:sp>
      <p:sp>
        <p:nvSpPr>
          <p:cNvPr id="3" name="Content Placeholder 2">
            <a:extLst>
              <a:ext uri="{FF2B5EF4-FFF2-40B4-BE49-F238E27FC236}">
                <a16:creationId xmlns:a16="http://schemas.microsoft.com/office/drawing/2014/main" id="{445840E6-40B3-9841-A4A2-CA99B2CC3316}"/>
              </a:ext>
            </a:extLst>
          </p:cNvPr>
          <p:cNvSpPr>
            <a:spLocks noGrp="1"/>
          </p:cNvSpPr>
          <p:nvPr>
            <p:ph idx="1" hasCustomPrompt="1"/>
          </p:nvPr>
        </p:nvSpPr>
        <p:spPr>
          <a:xfrm>
            <a:off x="4547394" y="3035205"/>
            <a:ext cx="7197566" cy="1238201"/>
          </a:xfrm>
          <a:prstGeom prst="rect">
            <a:avLst/>
          </a:prstGeom>
        </p:spPr>
        <p:txBody>
          <a:bodyPr tIns="0">
            <a:normAutofit/>
          </a:bodyPr>
          <a:lstStyle>
            <a:lvl1pPr marL="0" indent="0" algn="l">
              <a:buNone/>
              <a:defRPr sz="6200" b="1" cap="none" baseline="0">
                <a:solidFill>
                  <a:schemeClr val="bg1"/>
                </a:solidFill>
              </a:defRPr>
            </a:lvl1pPr>
            <a:lvl2pPr marL="228600" indent="0">
              <a:buNone/>
              <a:defRPr>
                <a:solidFill>
                  <a:schemeClr val="bg1"/>
                </a:solidFill>
              </a:defRPr>
            </a:lvl2pPr>
            <a:lvl3pPr marL="457200" indent="0">
              <a:buNone/>
              <a:defRPr>
                <a:solidFill>
                  <a:schemeClr val="bg1"/>
                </a:solidFill>
              </a:defRPr>
            </a:lvl3pPr>
            <a:lvl4pPr marL="685800" indent="0">
              <a:buNone/>
              <a:defRPr>
                <a:solidFill>
                  <a:schemeClr val="bg1"/>
                </a:solidFill>
              </a:defRPr>
            </a:lvl4pPr>
            <a:lvl5pPr marL="914400" indent="0">
              <a:buNone/>
              <a:defRPr>
                <a:solidFill>
                  <a:schemeClr val="bg1"/>
                </a:solidFill>
              </a:defRPr>
            </a:lvl5pPr>
          </a:lstStyle>
          <a:p>
            <a:pPr lvl="0"/>
            <a:r>
              <a:rPr lang="en-US" dirty="0"/>
              <a:t>Session Name</a:t>
            </a:r>
          </a:p>
        </p:txBody>
      </p:sp>
      <p:sp>
        <p:nvSpPr>
          <p:cNvPr id="4" name="Footer Placeholder 3">
            <a:extLst>
              <a:ext uri="{FF2B5EF4-FFF2-40B4-BE49-F238E27FC236}">
                <a16:creationId xmlns:a16="http://schemas.microsoft.com/office/drawing/2014/main" id="{BFEB7A3C-E1C4-9F25-27B9-1EADF44F4E9F}"/>
              </a:ext>
            </a:extLst>
          </p:cNvPr>
          <p:cNvSpPr>
            <a:spLocks noGrp="1"/>
          </p:cNvSpPr>
          <p:nvPr>
            <p:ph type="ftr" sz="quarter" idx="10"/>
          </p:nvPr>
        </p:nvSpPr>
        <p:spPr/>
        <p:txBody>
          <a:bodyPr/>
          <a:lstStyle>
            <a:lvl1pPr>
              <a:defRPr>
                <a:solidFill>
                  <a:schemeClr val="tx1"/>
                </a:solidFill>
              </a:defRPr>
            </a:lvl1pPr>
          </a:lstStyle>
          <a:p>
            <a:r>
              <a:rPr lang="en-US" dirty="0"/>
              <a:t>© 2026 SIGGRAPH. All Rights Reserved.</a:t>
            </a:r>
          </a:p>
        </p:txBody>
      </p:sp>
      <p:sp>
        <p:nvSpPr>
          <p:cNvPr id="11" name="TextBox 10">
            <a:extLst>
              <a:ext uri="{FF2B5EF4-FFF2-40B4-BE49-F238E27FC236}">
                <a16:creationId xmlns:a16="http://schemas.microsoft.com/office/drawing/2014/main" id="{103847FE-D86C-CA34-E049-5E9487E21EDD}"/>
              </a:ext>
            </a:extLst>
          </p:cNvPr>
          <p:cNvSpPr txBox="1"/>
          <p:nvPr userDrawn="1"/>
        </p:nvSpPr>
        <p:spPr>
          <a:xfrm>
            <a:off x="9062719" y="206476"/>
            <a:ext cx="2797893" cy="415498"/>
          </a:xfrm>
          <a:prstGeom prst="rect">
            <a:avLst/>
          </a:prstGeom>
          <a:noFill/>
        </p:spPr>
        <p:txBody>
          <a:bodyPr wrap="square" lIns="0" rtlCol="0">
            <a:spAutoFit/>
          </a:bodyPr>
          <a:lstStyle/>
          <a:p>
            <a:pPr marL="0" marR="0" indent="0" algn="r" defTabSz="914400" rtl="0" eaLnBrk="1" fontAlgn="auto" latinLnBrk="0" hangingPunct="1">
              <a:lnSpc>
                <a:spcPct val="100000"/>
              </a:lnSpc>
              <a:spcBef>
                <a:spcPts val="0"/>
              </a:spcBef>
              <a:spcAft>
                <a:spcPts val="600"/>
              </a:spcAft>
              <a:buClr>
                <a:schemeClr val="accent2"/>
              </a:buClr>
              <a:buSzTx/>
              <a:buFont typeface="Arial" panose="020B0604020202020204" pitchFamily="34" charset="0"/>
              <a:buNone/>
              <a:tabLst/>
              <a:defRPr/>
            </a:pPr>
            <a:r>
              <a:rPr lang="en-US" sz="1050" b="0" cap="none" spc="0" baseline="0" dirty="0">
                <a:solidFill>
                  <a:schemeClr val="bg2"/>
                </a:solidFill>
              </a:rPr>
              <a:t>The Premier Conference &amp; Exhibition on Computer Graphics &amp; Interactive Techniques</a:t>
            </a:r>
          </a:p>
        </p:txBody>
      </p:sp>
    </p:spTree>
    <p:extLst>
      <p:ext uri="{BB962C8B-B14F-4D97-AF65-F5344CB8AC3E}">
        <p14:creationId xmlns:p14="http://schemas.microsoft.com/office/powerpoint/2010/main" val="3307345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and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53A917-4E4C-5907-F075-82AA0F350197}"/>
              </a:ext>
            </a:extLst>
          </p:cNvPr>
          <p:cNvSpPr/>
          <p:nvPr userDrawn="1"/>
        </p:nvSpPr>
        <p:spPr>
          <a:xfrm>
            <a:off x="0" y="0"/>
            <a:ext cx="12192000"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9BF7555-B577-E2D7-F102-A48090E334BA}"/>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242376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and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D20EA6-B0DF-6121-A69D-EF7E4BA1F915}"/>
              </a:ext>
            </a:extLst>
          </p:cNvPr>
          <p:cNvSpPr/>
          <p:nvPr userDrawn="1"/>
        </p:nvSpPr>
        <p:spPr>
          <a:xfrm>
            <a:off x="0" y="0"/>
            <a:ext cx="12192000"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9BF7555-B577-E2D7-F102-A48090E334BA}"/>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78946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CF3046-177F-F603-69FC-A6EAF99B64DC}"/>
              </a:ext>
            </a:extLst>
          </p:cNvPr>
          <p:cNvSpPr/>
          <p:nvPr userDrawn="1"/>
        </p:nvSpPr>
        <p:spPr>
          <a:xfrm>
            <a:off x="0" y="0"/>
            <a:ext cx="12192000"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9BF7555-B577-E2D7-F102-A48090E334BA}"/>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1105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and Slide 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16B5B8-B3DF-22EA-D1E2-99ADBD594FBE}"/>
              </a:ext>
            </a:extLst>
          </p:cNvPr>
          <p:cNvSpPr/>
          <p:nvPr userDrawn="1"/>
        </p:nvSpPr>
        <p:spPr>
          <a:xfrm>
            <a:off x="0" y="0"/>
            <a:ext cx="12192000"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9BF7555-B577-E2D7-F102-A48090E334BA}"/>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2">
            <a:extLst>
              <a:ext uri="{FF2B5EF4-FFF2-40B4-BE49-F238E27FC236}">
                <a16:creationId xmlns:a16="http://schemas.microsoft.com/office/drawing/2014/main" id="{A54B9CAD-5F58-3BB2-305F-00E91396C35C}"/>
              </a:ext>
            </a:extLst>
          </p:cNvPr>
          <p:cNvSpPr>
            <a:spLocks noGrp="1"/>
          </p:cNvSpPr>
          <p:nvPr>
            <p:ph idx="12" hasCustomPrompt="1"/>
          </p:nvPr>
        </p:nvSpPr>
        <p:spPr>
          <a:xfrm>
            <a:off x="467360" y="6116320"/>
            <a:ext cx="8879840" cy="467360"/>
          </a:xfrm>
          <a:prstGeom prst="rect">
            <a:avLst/>
          </a:prstGeom>
        </p:spPr>
        <p:txBody>
          <a:bodyPr vert="horz" lIns="0" tIns="45720" rIns="91440" bIns="45720" rtlCol="0">
            <a:normAutofit/>
          </a:bodyPr>
          <a:lstStyle>
            <a:lvl1pPr>
              <a:defRPr sz="1200"/>
            </a:lvl1pPr>
          </a:lstStyle>
          <a:p>
            <a:pPr lvl="0"/>
            <a:r>
              <a:rPr lang="en-US" dirty="0"/>
              <a:t>Caption here - if applicable</a:t>
            </a:r>
          </a:p>
        </p:txBody>
      </p:sp>
    </p:spTree>
    <p:extLst>
      <p:ext uri="{BB962C8B-B14F-4D97-AF65-F5344CB8AC3E}">
        <p14:creationId xmlns:p14="http://schemas.microsoft.com/office/powerpoint/2010/main" val="40251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C9FD610-EA19-0C34-97EC-A4EA45AB71E2}"/>
              </a:ext>
            </a:extLst>
          </p:cNvPr>
          <p:cNvSpPr>
            <a:spLocks noGrp="1"/>
          </p:cNvSpPr>
          <p:nvPr>
            <p:ph idx="12"/>
          </p:nvPr>
        </p:nvSpPr>
        <p:spPr>
          <a:xfrm>
            <a:off x="411480" y="1841499"/>
            <a:ext cx="11368246" cy="38953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E716E2E2-D167-EA48-A3B7-E8457B84FCCC}"/>
              </a:ext>
            </a:extLst>
          </p:cNvPr>
          <p:cNvSpPr>
            <a:spLocks noGrp="1"/>
          </p:cNvSpPr>
          <p:nvPr>
            <p:ph type="title"/>
          </p:nvPr>
        </p:nvSpPr>
        <p:spPr/>
        <p:txBody>
          <a:bodyPr/>
          <a:lstStyle/>
          <a:p>
            <a:endParaRPr lang="en-US" dirty="0"/>
          </a:p>
        </p:txBody>
      </p:sp>
      <p:sp>
        <p:nvSpPr>
          <p:cNvPr id="4" name="Footer Placeholder 3">
            <a:extLst>
              <a:ext uri="{FF2B5EF4-FFF2-40B4-BE49-F238E27FC236}">
                <a16:creationId xmlns:a16="http://schemas.microsoft.com/office/drawing/2014/main" id="{BFEB7A3C-E1C4-9F25-27B9-1EADF44F4E9F}"/>
              </a:ext>
            </a:extLst>
          </p:cNvPr>
          <p:cNvSpPr>
            <a:spLocks noGrp="1"/>
          </p:cNvSpPr>
          <p:nvPr>
            <p:ph type="ftr" sz="quarter" idx="10"/>
          </p:nvPr>
        </p:nvSpPr>
        <p:spPr/>
        <p:txBody>
          <a:bodyPr/>
          <a:lstStyle/>
          <a:p>
            <a:r>
              <a:rPr lang="en-US"/>
              <a:t>© 2026 SIGGRAPH. All Rights Reserved.</a:t>
            </a:r>
            <a:endParaRPr lang="en-US" dirty="0"/>
          </a:p>
        </p:txBody>
      </p:sp>
      <p:sp>
        <p:nvSpPr>
          <p:cNvPr id="5" name="Slide Number Placeholder 4">
            <a:extLst>
              <a:ext uri="{FF2B5EF4-FFF2-40B4-BE49-F238E27FC236}">
                <a16:creationId xmlns:a16="http://schemas.microsoft.com/office/drawing/2014/main" id="{F5766AE5-1292-FF25-3ECE-49BC004E85F1}"/>
              </a:ext>
            </a:extLst>
          </p:cNvPr>
          <p:cNvSpPr>
            <a:spLocks noGrp="1"/>
          </p:cNvSpPr>
          <p:nvPr>
            <p:ph type="sldNum" sz="quarter" idx="11"/>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1419588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37EDB7-7A9A-C047-B20A-95D1C96A3FDB}"/>
              </a:ext>
            </a:extLst>
          </p:cNvPr>
          <p:cNvSpPr>
            <a:spLocks noGrp="1"/>
          </p:cNvSpPr>
          <p:nvPr>
            <p:ph type="body" idx="1"/>
          </p:nvPr>
        </p:nvSpPr>
        <p:spPr>
          <a:xfrm>
            <a:off x="411480" y="1848676"/>
            <a:ext cx="5440680" cy="369332"/>
          </a:xfrm>
          <a:prstGeom prst="rect">
            <a:avLst/>
          </a:prstGeom>
          <a:noFill/>
        </p:spPr>
        <p:txBody>
          <a:bodyPr wrap="square" lIns="0" anchor="t" anchorCtr="0">
            <a:normAutofit/>
          </a:bodyPr>
          <a:lstStyle>
            <a:lvl1pPr marL="0" indent="0" algn="l">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4" name="Content Placeholder 3">
            <a:extLst>
              <a:ext uri="{FF2B5EF4-FFF2-40B4-BE49-F238E27FC236}">
                <a16:creationId xmlns:a16="http://schemas.microsoft.com/office/drawing/2014/main" id="{8CE906AF-FA12-D142-9F73-F1D171262B23}"/>
              </a:ext>
            </a:extLst>
          </p:cNvPr>
          <p:cNvSpPr>
            <a:spLocks noGrp="1"/>
          </p:cNvSpPr>
          <p:nvPr>
            <p:ph sz="half" idx="2"/>
          </p:nvPr>
        </p:nvSpPr>
        <p:spPr>
          <a:xfrm>
            <a:off x="411480" y="2355005"/>
            <a:ext cx="5443273" cy="338367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EB970D8E-8E23-DECC-7913-018D6EA38C02}"/>
              </a:ext>
            </a:extLst>
          </p:cNvPr>
          <p:cNvSpPr>
            <a:spLocks noGrp="1"/>
          </p:cNvSpPr>
          <p:nvPr>
            <p:ph type="title"/>
          </p:nvPr>
        </p:nvSpPr>
        <p:spPr>
          <a:xfrm>
            <a:off x="411480" y="0"/>
            <a:ext cx="8055740" cy="1298448"/>
          </a:xfrm>
        </p:spPr>
        <p:txBody>
          <a:bodyPr/>
          <a:lstStyle/>
          <a:p>
            <a:endParaRPr lang="en-US" dirty="0"/>
          </a:p>
        </p:txBody>
      </p:sp>
      <p:sp>
        <p:nvSpPr>
          <p:cNvPr id="8" name="Text Placeholder 4">
            <a:extLst>
              <a:ext uri="{FF2B5EF4-FFF2-40B4-BE49-F238E27FC236}">
                <a16:creationId xmlns:a16="http://schemas.microsoft.com/office/drawing/2014/main" id="{9694374D-4F11-2EC2-3A20-D2AC50148143}"/>
              </a:ext>
            </a:extLst>
          </p:cNvPr>
          <p:cNvSpPr>
            <a:spLocks noGrp="1"/>
          </p:cNvSpPr>
          <p:nvPr>
            <p:ph type="body" sz="quarter" idx="3"/>
          </p:nvPr>
        </p:nvSpPr>
        <p:spPr>
          <a:xfrm>
            <a:off x="6329682" y="1848676"/>
            <a:ext cx="5440680" cy="369332"/>
          </a:xfrm>
          <a:prstGeom prst="rect">
            <a:avLst/>
          </a:prstGeom>
          <a:noFill/>
        </p:spPr>
        <p:txBody>
          <a:bodyPr wrap="square" lIns="0" anchor="t" anchorCtr="0">
            <a:normAutofit/>
          </a:bodyPr>
          <a:lstStyle>
            <a:lvl1pPr marL="0" indent="0">
              <a:lnSpc>
                <a:spcPct val="100000"/>
              </a:lnSpc>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a:p>
        </p:txBody>
      </p:sp>
      <p:sp>
        <p:nvSpPr>
          <p:cNvPr id="9" name="Content Placeholder 5">
            <a:extLst>
              <a:ext uri="{FF2B5EF4-FFF2-40B4-BE49-F238E27FC236}">
                <a16:creationId xmlns:a16="http://schemas.microsoft.com/office/drawing/2014/main" id="{C6BCA647-8D1D-B10E-DFEC-8FE11E7FE489}"/>
              </a:ext>
            </a:extLst>
          </p:cNvPr>
          <p:cNvSpPr>
            <a:spLocks noGrp="1"/>
          </p:cNvSpPr>
          <p:nvPr>
            <p:ph sz="quarter" idx="4"/>
          </p:nvPr>
        </p:nvSpPr>
        <p:spPr>
          <a:xfrm>
            <a:off x="6329682" y="2355005"/>
            <a:ext cx="5440680" cy="338367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0F70FAB-38FC-0370-2829-3E49935D63A2}"/>
              </a:ext>
            </a:extLst>
          </p:cNvPr>
          <p:cNvSpPr>
            <a:spLocks noGrp="1"/>
          </p:cNvSpPr>
          <p:nvPr>
            <p:ph type="ftr" sz="quarter" idx="10"/>
          </p:nvPr>
        </p:nvSpPr>
        <p:spPr/>
        <p:txBody>
          <a:bodyPr/>
          <a:lstStyle/>
          <a:p>
            <a:r>
              <a:rPr lang="en-US"/>
              <a:t>© 2026 SIGGRAPH. All Rights Reserved.</a:t>
            </a:r>
            <a:endParaRPr lang="en-US" dirty="0"/>
          </a:p>
        </p:txBody>
      </p:sp>
      <p:sp>
        <p:nvSpPr>
          <p:cNvPr id="6" name="Slide Number Placeholder 5">
            <a:extLst>
              <a:ext uri="{FF2B5EF4-FFF2-40B4-BE49-F238E27FC236}">
                <a16:creationId xmlns:a16="http://schemas.microsoft.com/office/drawing/2014/main" id="{2D5B3F92-46BC-810B-5CE3-728E7E27D683}"/>
              </a:ext>
            </a:extLst>
          </p:cNvPr>
          <p:cNvSpPr>
            <a:spLocks noGrp="1"/>
          </p:cNvSpPr>
          <p:nvPr>
            <p:ph type="sldNum" sz="quarter" idx="11"/>
          </p:nvPr>
        </p:nvSpPr>
        <p:spPr/>
        <p:txBody>
          <a:bodyPr/>
          <a:lstStyle/>
          <a:p>
            <a:fld id="{C4424D3E-E720-AF46-A7EB-A9B428C5A8BA}" type="slidenum">
              <a:rPr lang="en-US" smtClean="0"/>
              <a:pPr/>
              <a:t>‹#›</a:t>
            </a:fld>
            <a:endParaRPr lang="en-US" dirty="0"/>
          </a:p>
        </p:txBody>
      </p:sp>
    </p:spTree>
    <p:extLst>
      <p:ext uri="{BB962C8B-B14F-4D97-AF65-F5344CB8AC3E}">
        <p14:creationId xmlns:p14="http://schemas.microsoft.com/office/powerpoint/2010/main" val="5121870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descr="A close-up of a sign&#10;&#10;AI-generated content may be incorrect.">
            <a:extLst>
              <a:ext uri="{FF2B5EF4-FFF2-40B4-BE49-F238E27FC236}">
                <a16:creationId xmlns:a16="http://schemas.microsoft.com/office/drawing/2014/main" id="{08B92302-3B92-2135-40F5-445AA80FDE0E}"/>
              </a:ext>
            </a:extLst>
          </p:cNvPr>
          <p:cNvPicPr>
            <a:picLocks noChangeAspect="1"/>
          </p:cNvPicPr>
          <p:nvPr userDrawn="1"/>
        </p:nvPicPr>
        <p:blipFill>
          <a:blip r:embed="rId16"/>
          <a:srcRect b="81086"/>
          <a:stretch>
            <a:fillRect/>
          </a:stretch>
        </p:blipFill>
        <p:spPr>
          <a:xfrm>
            <a:off x="0" y="0"/>
            <a:ext cx="12192000" cy="1297134"/>
          </a:xfrm>
          <a:prstGeom prst="rect">
            <a:avLst/>
          </a:prstGeom>
        </p:spPr>
      </p:pic>
      <p:sp>
        <p:nvSpPr>
          <p:cNvPr id="10" name="Rectangle 9">
            <a:extLst>
              <a:ext uri="{FF2B5EF4-FFF2-40B4-BE49-F238E27FC236}">
                <a16:creationId xmlns:a16="http://schemas.microsoft.com/office/drawing/2014/main" id="{DCD1B8FA-49E0-B1C5-1D07-2C3531FED268}"/>
              </a:ext>
            </a:extLst>
          </p:cNvPr>
          <p:cNvSpPr/>
          <p:nvPr userDrawn="1"/>
        </p:nvSpPr>
        <p:spPr>
          <a:xfrm>
            <a:off x="0" y="6189133"/>
            <a:ext cx="12192000" cy="668867"/>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D91EF482-C442-DA4A-B72D-FDCE0967DB4F}"/>
              </a:ext>
            </a:extLst>
          </p:cNvPr>
          <p:cNvSpPr>
            <a:spLocks noGrp="1"/>
          </p:cNvSpPr>
          <p:nvPr>
            <p:ph type="title"/>
          </p:nvPr>
        </p:nvSpPr>
        <p:spPr>
          <a:xfrm>
            <a:off x="412274" y="0"/>
            <a:ext cx="8055740" cy="1297134"/>
          </a:xfrm>
          <a:prstGeom prst="rect">
            <a:avLst/>
          </a:prstGeom>
        </p:spPr>
        <p:txBody>
          <a:bodyPr vert="horz" lIns="0" tIns="45720" rIns="91440" bIns="45720" rtlCol="0" anchor="ctr">
            <a:noAutofit/>
          </a:bodyPr>
          <a:lstStyle/>
          <a:p>
            <a:endParaRPr lang="en-US" dirty="0"/>
          </a:p>
        </p:txBody>
      </p:sp>
      <p:sp>
        <p:nvSpPr>
          <p:cNvPr id="3" name="Text Placeholder 2">
            <a:extLst>
              <a:ext uri="{FF2B5EF4-FFF2-40B4-BE49-F238E27FC236}">
                <a16:creationId xmlns:a16="http://schemas.microsoft.com/office/drawing/2014/main" id="{625238F4-37D4-7E45-A5F1-BF2062B0532C}"/>
              </a:ext>
            </a:extLst>
          </p:cNvPr>
          <p:cNvSpPr>
            <a:spLocks noGrp="1"/>
          </p:cNvSpPr>
          <p:nvPr>
            <p:ph type="body" idx="1"/>
          </p:nvPr>
        </p:nvSpPr>
        <p:spPr>
          <a:xfrm>
            <a:off x="412274" y="1841499"/>
            <a:ext cx="11375136" cy="3895344"/>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a:p>
            <a:pPr lvl="4"/>
            <a:endParaRPr lang="en-US" dirty="0"/>
          </a:p>
          <a:p>
            <a:pPr lvl="4"/>
            <a:endParaRPr lang="en-US" dirty="0"/>
          </a:p>
        </p:txBody>
      </p:sp>
      <p:sp>
        <p:nvSpPr>
          <p:cNvPr id="7" name="Slide Number Placeholder 6">
            <a:extLst>
              <a:ext uri="{FF2B5EF4-FFF2-40B4-BE49-F238E27FC236}">
                <a16:creationId xmlns:a16="http://schemas.microsoft.com/office/drawing/2014/main" id="{4A19B04F-A164-4D0F-A03D-CB4C7ABA236B}"/>
              </a:ext>
            </a:extLst>
          </p:cNvPr>
          <p:cNvSpPr>
            <a:spLocks noGrp="1"/>
          </p:cNvSpPr>
          <p:nvPr>
            <p:ph type="sldNum" sz="quarter" idx="4"/>
          </p:nvPr>
        </p:nvSpPr>
        <p:spPr>
          <a:xfrm>
            <a:off x="9090660" y="6358370"/>
            <a:ext cx="2689066" cy="310896"/>
          </a:xfrm>
          <a:prstGeom prst="rect">
            <a:avLst/>
          </a:prstGeom>
        </p:spPr>
        <p:txBody>
          <a:bodyPr vert="horz" lIns="91440" tIns="45720" rIns="0" bIns="45720" rtlCol="0" anchor="ctr"/>
          <a:lstStyle>
            <a:lvl1pPr algn="r">
              <a:defRPr sz="800" spc="40" baseline="0">
                <a:solidFill>
                  <a:schemeClr val="bg2"/>
                </a:solidFill>
              </a:defRPr>
            </a:lvl1pPr>
          </a:lstStyle>
          <a:p>
            <a:fld id="{C4424D3E-E720-AF46-A7EB-A9B428C5A8BA}" type="slidenum">
              <a:rPr lang="en-US" smtClean="0"/>
              <a:pPr/>
              <a:t>‹#›</a:t>
            </a:fld>
            <a:endParaRPr lang="en-US" dirty="0"/>
          </a:p>
        </p:txBody>
      </p:sp>
      <p:sp>
        <p:nvSpPr>
          <p:cNvPr id="6" name="Footer Placeholder 5">
            <a:extLst>
              <a:ext uri="{FF2B5EF4-FFF2-40B4-BE49-F238E27FC236}">
                <a16:creationId xmlns:a16="http://schemas.microsoft.com/office/drawing/2014/main" id="{E529F2B7-7438-E3AA-A916-783BE9974233}"/>
              </a:ext>
            </a:extLst>
          </p:cNvPr>
          <p:cNvSpPr>
            <a:spLocks noGrp="1"/>
          </p:cNvSpPr>
          <p:nvPr>
            <p:ph type="ftr" sz="quarter" idx="3"/>
          </p:nvPr>
        </p:nvSpPr>
        <p:spPr>
          <a:xfrm>
            <a:off x="412274" y="6358370"/>
            <a:ext cx="4114800" cy="308610"/>
          </a:xfrm>
          <a:prstGeom prst="rect">
            <a:avLst/>
          </a:prstGeom>
        </p:spPr>
        <p:txBody>
          <a:bodyPr vert="horz" lIns="91440" tIns="45720" rIns="91440" bIns="45720" rtlCol="0" anchor="ctr"/>
          <a:lstStyle>
            <a:lvl1pPr algn="l">
              <a:defRPr sz="800" cap="all" spc="40" baseline="0">
                <a:solidFill>
                  <a:schemeClr val="bg2"/>
                </a:solidFill>
              </a:defRPr>
            </a:lvl1pPr>
          </a:lstStyle>
          <a:p>
            <a:r>
              <a:rPr lang="en-US" dirty="0"/>
              <a:t>© 2026 SIGGRAPH. All Rights Reserved.</a:t>
            </a:r>
          </a:p>
        </p:txBody>
      </p:sp>
    </p:spTree>
    <p:extLst>
      <p:ext uri="{BB962C8B-B14F-4D97-AF65-F5344CB8AC3E}">
        <p14:creationId xmlns:p14="http://schemas.microsoft.com/office/powerpoint/2010/main" val="24921540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8" r:id="rId4"/>
    <p:sldLayoutId id="2147483671" r:id="rId5"/>
    <p:sldLayoutId id="2147483672" r:id="rId6"/>
    <p:sldLayoutId id="2147483673" r:id="rId7"/>
    <p:sldLayoutId id="2147483667" r:id="rId8"/>
    <p:sldLayoutId id="2147483653" r:id="rId9"/>
    <p:sldLayoutId id="2147483669" r:id="rId10"/>
    <p:sldLayoutId id="2147483670" r:id="rId11"/>
    <p:sldLayoutId id="2147483664" r:id="rId12"/>
    <p:sldLayoutId id="2147483663" r:id="rId13"/>
    <p:sldLayoutId id="2147483666" r:id="rId14"/>
  </p:sldLayoutIdLst>
  <p:hf hdr="0" dt="0"/>
  <p:txStyles>
    <p:titleStyle>
      <a:lvl1pPr algn="l" defTabSz="914400" rtl="0" eaLnBrk="1" latinLnBrk="0" hangingPunct="1">
        <a:lnSpc>
          <a:spcPct val="100000"/>
        </a:lnSpc>
        <a:spcBef>
          <a:spcPct val="0"/>
        </a:spcBef>
        <a:buNone/>
        <a:defRPr sz="2400" b="1" kern="1200" cap="none"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0"/>
        </a:spcBef>
        <a:spcAft>
          <a:spcPts val="600"/>
        </a:spcAft>
        <a:buClr>
          <a:schemeClr val="tx2"/>
        </a:buClr>
        <a:buFont typeface="Arial" panose="020B0604020202020204" pitchFamily="34" charset="0"/>
        <a:buChar char="•"/>
        <a:defRPr sz="1600" kern="1200">
          <a:solidFill>
            <a:schemeClr val="tx1"/>
          </a:solidFill>
          <a:latin typeface="+mn-lt"/>
          <a:ea typeface="+mn-ea"/>
          <a:cs typeface="+mn-cs"/>
        </a:defRPr>
      </a:lvl1pPr>
      <a:lvl2pPr marL="457200" indent="-228600" algn="l" defTabSz="914400" rtl="0" eaLnBrk="1" latinLnBrk="0" hangingPunct="1">
        <a:lnSpc>
          <a:spcPct val="130000"/>
        </a:lnSpc>
        <a:spcBef>
          <a:spcPts val="0"/>
        </a:spcBef>
        <a:spcAft>
          <a:spcPts val="600"/>
        </a:spcAft>
        <a:buClr>
          <a:schemeClr val="tx2"/>
        </a:buClr>
        <a:buFont typeface="System Font Regular"/>
        <a:buChar char="−"/>
        <a:defRPr sz="1400" kern="1200">
          <a:solidFill>
            <a:schemeClr val="tx1"/>
          </a:solidFill>
          <a:latin typeface="+mn-lt"/>
          <a:ea typeface="+mn-ea"/>
          <a:cs typeface="+mn-cs"/>
        </a:defRPr>
      </a:lvl2pPr>
      <a:lvl3pPr marL="685800" indent="-228600" algn="l" defTabSz="914400" rtl="0" eaLnBrk="1" latinLnBrk="0" hangingPunct="1">
        <a:lnSpc>
          <a:spcPct val="130000"/>
        </a:lnSpc>
        <a:spcBef>
          <a:spcPts val="0"/>
        </a:spcBef>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914400" indent="-228600" algn="l" defTabSz="914400" rtl="0" eaLnBrk="1" latinLnBrk="0" hangingPunct="1">
        <a:lnSpc>
          <a:spcPct val="130000"/>
        </a:lnSpc>
        <a:spcBef>
          <a:spcPts val="0"/>
        </a:spcBef>
        <a:spcAft>
          <a:spcPts val="600"/>
        </a:spcAft>
        <a:buClr>
          <a:schemeClr val="tx2"/>
        </a:buClr>
        <a:buFont typeface="System Font Regular"/>
        <a:buChar char="−"/>
        <a:defRPr sz="1000" kern="1200">
          <a:solidFill>
            <a:schemeClr val="tx1"/>
          </a:solidFill>
          <a:latin typeface="+mn-lt"/>
          <a:ea typeface="+mn-ea"/>
          <a:cs typeface="+mn-cs"/>
        </a:defRPr>
      </a:lvl4pPr>
      <a:lvl5pPr marL="1143000" indent="-228600" algn="l" defTabSz="914400" rtl="0" eaLnBrk="1" latinLnBrk="0" hangingPunct="1">
        <a:lnSpc>
          <a:spcPct val="130000"/>
        </a:lnSpc>
        <a:spcBef>
          <a:spcPts val="0"/>
        </a:spcBef>
        <a:spcAft>
          <a:spcPts val="600"/>
        </a:spcAft>
        <a:buClr>
          <a:schemeClr val="tx2"/>
        </a:buClr>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userDrawn="1">
          <p15:clr>
            <a:srgbClr val="F26B43"/>
          </p15:clr>
        </p15:guide>
        <p15:guide id="2" pos="3840" userDrawn="1">
          <p15:clr>
            <a:srgbClr val="F26B43"/>
          </p15:clr>
        </p15:guide>
        <p15:guide id="3" orient="horz" pos="3636" userDrawn="1">
          <p15:clr>
            <a:srgbClr val="F26B43"/>
          </p15:clr>
        </p15:guide>
        <p15:guide id="4" pos="264" userDrawn="1">
          <p15:clr>
            <a:srgbClr val="F26B43"/>
          </p15:clr>
        </p15:guide>
        <p15:guide id="5" pos="74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mp4"/><Relationship Id="rId7" Type="http://schemas.openxmlformats.org/officeDocument/2006/relationships/image" Target="../media/image1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6.xml"/><Relationship Id="rId5" Type="http://schemas.openxmlformats.org/officeDocument/2006/relationships/slideLayout" Target="../slideLayouts/slideLayout8.xml"/><Relationship Id="rId4" Type="http://schemas.openxmlformats.org/officeDocument/2006/relationships/video" Target="../media/media2.mp4"/></Relationships>
</file>

<file path=ppt/slides/_rels/slide7.xml.rels><?xml version="1.0" encoding="UTF-8" standalone="yes"?>
<Relationships xmlns="http://schemas.openxmlformats.org/package/2006/relationships"><Relationship Id="rId8" Type="http://schemas.openxmlformats.org/officeDocument/2006/relationships/video" Target="../media/media6.mp4"/><Relationship Id="rId13" Type="http://schemas.openxmlformats.org/officeDocument/2006/relationships/image" Target="../media/image22.png"/><Relationship Id="rId3" Type="http://schemas.microsoft.com/office/2007/relationships/media" Target="../media/media4.mp4"/><Relationship Id="rId7" Type="http://schemas.microsoft.com/office/2007/relationships/media" Target="../media/media6.mp4"/><Relationship Id="rId12" Type="http://schemas.openxmlformats.org/officeDocument/2006/relationships/image" Target="../media/image2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video" Target="../media/media5.mp4"/><Relationship Id="rId11" Type="http://schemas.openxmlformats.org/officeDocument/2006/relationships/image" Target="../media/image20.png"/><Relationship Id="rId5" Type="http://schemas.microsoft.com/office/2007/relationships/media" Target="../media/media5.mp4"/><Relationship Id="rId10" Type="http://schemas.openxmlformats.org/officeDocument/2006/relationships/notesSlide" Target="../notesSlides/notesSlide7.xml"/><Relationship Id="rId4" Type="http://schemas.openxmlformats.org/officeDocument/2006/relationships/video" Target="../media/media4.mp4"/><Relationship Id="rId9" Type="http://schemas.openxmlformats.org/officeDocument/2006/relationships/slideLayout" Target="../slideLayouts/slideLayout14.xml"/><Relationship Id="rId1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3" Type="http://schemas.microsoft.com/office/2007/relationships/media" Target="../media/media9.mp4"/><Relationship Id="rId7" Type="http://schemas.openxmlformats.org/officeDocument/2006/relationships/slideLayout" Target="../slideLayouts/slideLayout14.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video" Target="../media/media10.mp4"/><Relationship Id="rId11" Type="http://schemas.openxmlformats.org/officeDocument/2006/relationships/image" Target="../media/image27.png"/><Relationship Id="rId5" Type="http://schemas.microsoft.com/office/2007/relationships/media" Target="../media/media10.mp4"/><Relationship Id="rId10" Type="http://schemas.openxmlformats.org/officeDocument/2006/relationships/image" Target="../media/image26.png"/><Relationship Id="rId4" Type="http://schemas.openxmlformats.org/officeDocument/2006/relationships/video" Target="../media/media9.mp4"/><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BD48447-76BB-B4B3-3174-902E31D0EFDA}"/>
              </a:ext>
            </a:extLst>
          </p:cNvPr>
          <p:cNvSpPr>
            <a:spLocks noGrp="1"/>
          </p:cNvSpPr>
          <p:nvPr>
            <p:ph type="subTitle" idx="1"/>
          </p:nvPr>
        </p:nvSpPr>
        <p:spPr/>
        <p:txBody>
          <a:bodyPr>
            <a:normAutofit/>
          </a:bodyPr>
          <a:lstStyle/>
          <a:p>
            <a:r>
              <a:rPr lang="zh-CN" altLang="zh-CN" dirty="0"/>
              <a:t>Jinyuan Guo, Josef Spjut</a:t>
            </a:r>
            <a:br>
              <a:rPr lang="zh-CN" altLang="zh-CN" dirty="0"/>
            </a:br>
            <a:r>
              <a:rPr lang="en-US" altLang="zh-CN" dirty="0"/>
              <a:t>Duke University, PRICE</a:t>
            </a:r>
            <a:r>
              <a:rPr lang="zh-CN" altLang="zh-CN" dirty="0"/>
              <a:t> 2026</a:t>
            </a:r>
            <a:endParaRPr lang="zh-CN" altLang="en-US" dirty="0"/>
          </a:p>
        </p:txBody>
      </p:sp>
      <p:sp>
        <p:nvSpPr>
          <p:cNvPr id="2" name="Title 1">
            <a:extLst>
              <a:ext uri="{FF2B5EF4-FFF2-40B4-BE49-F238E27FC236}">
                <a16:creationId xmlns:a16="http://schemas.microsoft.com/office/drawing/2014/main" id="{D8B85480-5647-9697-828C-2039F6EE2685}"/>
              </a:ext>
            </a:extLst>
          </p:cNvPr>
          <p:cNvSpPr>
            <a:spLocks noGrp="1"/>
          </p:cNvSpPr>
          <p:nvPr>
            <p:ph type="ctrTitle"/>
          </p:nvPr>
        </p:nvSpPr>
        <p:spPr/>
        <p:txBody>
          <a:bodyPr>
            <a:noAutofit/>
          </a:bodyPr>
          <a:lstStyle/>
          <a:p>
            <a:r>
              <a:rPr lang="zh-CN" altLang="zh-CN" sz="3600" b="1" dirty="0"/>
              <a:t>Understanding Emergent Non-Verbal Communication in Delta Force through Multimodal AI Analysis</a:t>
            </a:r>
            <a:endParaRPr lang="zh-CN" altLang="en-US" sz="3600" b="1" dirty="0"/>
          </a:p>
        </p:txBody>
      </p:sp>
    </p:spTree>
    <p:extLst>
      <p:ext uri="{BB962C8B-B14F-4D97-AF65-F5344CB8AC3E}">
        <p14:creationId xmlns:p14="http://schemas.microsoft.com/office/powerpoint/2010/main" val="304829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763D2F1-0A4F-707F-2059-666F86FDCF8C}"/>
              </a:ext>
            </a:extLst>
          </p:cNvPr>
          <p:cNvSpPr>
            <a:spLocks noGrp="1"/>
          </p:cNvSpPr>
          <p:nvPr>
            <p:ph idx="12"/>
          </p:nvPr>
        </p:nvSpPr>
        <p:spPr/>
        <p:txBody>
          <a:bodyPr/>
          <a:lstStyle/>
          <a:p>
            <a:endParaRPr lang="en-US"/>
          </a:p>
        </p:txBody>
      </p:sp>
      <p:sp>
        <p:nvSpPr>
          <p:cNvPr id="2" name="Title 1">
            <a:extLst>
              <a:ext uri="{FF2B5EF4-FFF2-40B4-BE49-F238E27FC236}">
                <a16:creationId xmlns:a16="http://schemas.microsoft.com/office/drawing/2014/main" id="{A72DD511-EB39-DB1E-CB53-EB3EFD3D24EE}"/>
              </a:ext>
            </a:extLst>
          </p:cNvPr>
          <p:cNvSpPr>
            <a:spLocks noGrp="1"/>
          </p:cNvSpPr>
          <p:nvPr>
            <p:ph type="title"/>
          </p:nvPr>
        </p:nvSpPr>
        <p:spPr/>
        <p:txBody>
          <a:bodyPr>
            <a:normAutofit/>
          </a:bodyPr>
          <a:lstStyle/>
          <a:p>
            <a:r>
              <a:rPr lang="zh-CN" altLang="zh-CN" dirty="0"/>
              <a:t>Multimodal AI Pipeline</a:t>
            </a:r>
            <a:endParaRPr lang="zh-CN" altLang="en-US" dirty="0"/>
          </a:p>
        </p:txBody>
      </p:sp>
      <p:pic>
        <p:nvPicPr>
          <p:cNvPr id="5" name="Picture 4">
            <a:extLst>
              <a:ext uri="{FF2B5EF4-FFF2-40B4-BE49-F238E27FC236}">
                <a16:creationId xmlns:a16="http://schemas.microsoft.com/office/drawing/2014/main" id="{99F376CB-16CD-DA07-6C71-ABCFB6720FD9}"/>
              </a:ext>
            </a:extLst>
          </p:cNvPr>
          <p:cNvPicPr>
            <a:picLocks noChangeAspect="1"/>
          </p:cNvPicPr>
          <p:nvPr/>
        </p:nvPicPr>
        <p:blipFill>
          <a:blip r:embed="rId3"/>
          <a:stretch>
            <a:fillRect/>
          </a:stretch>
        </p:blipFill>
        <p:spPr>
          <a:xfrm>
            <a:off x="1212850" y="1489162"/>
            <a:ext cx="9766300" cy="4676716"/>
          </a:xfrm>
          <a:prstGeom prst="rect">
            <a:avLst/>
          </a:prstGeom>
        </p:spPr>
      </p:pic>
    </p:spTree>
    <p:extLst>
      <p:ext uri="{BB962C8B-B14F-4D97-AF65-F5344CB8AC3E}">
        <p14:creationId xmlns:p14="http://schemas.microsoft.com/office/powerpoint/2010/main" val="307967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33F8042-9CE3-30E3-CF83-CE72B9CBA2D3}"/>
              </a:ext>
            </a:extLst>
          </p:cNvPr>
          <p:cNvSpPr>
            <a:spLocks noGrp="1"/>
          </p:cNvSpPr>
          <p:nvPr>
            <p:ph type="body" idx="1"/>
          </p:nvPr>
        </p:nvSpPr>
        <p:spPr/>
        <p:txBody>
          <a:bodyPr>
            <a:normAutofit fontScale="85000" lnSpcReduction="20000"/>
          </a:bodyPr>
          <a:lstStyle/>
          <a:p>
            <a:r>
              <a:rPr lang="zh-CN" altLang="zh-CN" dirty="0"/>
              <a:t>Current prototype: </a:t>
            </a:r>
            <a:endParaRPr lang="en-US" altLang="zh-CN" dirty="0"/>
          </a:p>
          <a:p>
            <a:endParaRPr lang="en-US" dirty="0"/>
          </a:p>
        </p:txBody>
      </p:sp>
      <p:sp>
        <p:nvSpPr>
          <p:cNvPr id="3" name="Content Placeholder 2">
            <a:extLst>
              <a:ext uri="{FF2B5EF4-FFF2-40B4-BE49-F238E27FC236}">
                <a16:creationId xmlns:a16="http://schemas.microsoft.com/office/drawing/2014/main" id="{169B63E2-FE21-3486-BCFA-8C22E21BCB06}"/>
              </a:ext>
            </a:extLst>
          </p:cNvPr>
          <p:cNvSpPr>
            <a:spLocks noGrp="1"/>
          </p:cNvSpPr>
          <p:nvPr>
            <p:ph sz="half" idx="2"/>
          </p:nvPr>
        </p:nvSpPr>
        <p:spPr/>
        <p:txBody>
          <a:bodyPr>
            <a:normAutofit/>
          </a:bodyPr>
          <a:lstStyle/>
          <a:p>
            <a:pPr marL="0" indent="0">
              <a:buNone/>
            </a:pPr>
            <a:r>
              <a:rPr lang="zh-CN" altLang="zh-CN" b="1" dirty="0"/>
              <a:t>motion-based gesture detection</a:t>
            </a:r>
            <a:endParaRPr lang="zh-CN" altLang="zh-CN" dirty="0"/>
          </a:p>
          <a:p>
            <a:r>
              <a:rPr lang="zh-CN" altLang="zh-CN" dirty="0"/>
              <a:t>pose estimation</a:t>
            </a:r>
          </a:p>
          <a:p>
            <a:r>
              <a:rPr lang="zh-CN" altLang="zh-CN" dirty="0"/>
              <a:t>skeletal keypoint extraction </a:t>
            </a:r>
          </a:p>
          <a:p>
            <a:r>
              <a:rPr lang="zh-CN" altLang="zh-CN" dirty="0"/>
              <a:t>rule-based gesture mapping </a:t>
            </a:r>
          </a:p>
          <a:p>
            <a:r>
              <a:rPr lang="zh-CN" altLang="zh-CN" dirty="0"/>
              <a:t>timestamped gesture labels </a:t>
            </a:r>
          </a:p>
          <a:p>
            <a:r>
              <a:rPr lang="zh-CN" altLang="zh-CN" dirty="0"/>
              <a:t>confidence scor</a:t>
            </a:r>
            <a:r>
              <a:rPr lang="en-US" altLang="zh-CN" dirty="0"/>
              <a:t>e</a:t>
            </a:r>
            <a:endParaRPr lang="zh-CN" altLang="zh-CN" dirty="0"/>
          </a:p>
          <a:p>
            <a:endParaRPr lang="zh-CN" altLang="en-US" sz="2400" dirty="0"/>
          </a:p>
        </p:txBody>
      </p:sp>
      <p:sp>
        <p:nvSpPr>
          <p:cNvPr id="2" name="Title 1">
            <a:extLst>
              <a:ext uri="{FF2B5EF4-FFF2-40B4-BE49-F238E27FC236}">
                <a16:creationId xmlns:a16="http://schemas.microsoft.com/office/drawing/2014/main" id="{BA3BC5EB-5BFD-AD23-A45D-E14AFDB8719E}"/>
              </a:ext>
            </a:extLst>
          </p:cNvPr>
          <p:cNvSpPr>
            <a:spLocks noGrp="1"/>
          </p:cNvSpPr>
          <p:nvPr>
            <p:ph type="title"/>
          </p:nvPr>
        </p:nvSpPr>
        <p:spPr/>
        <p:txBody>
          <a:bodyPr>
            <a:normAutofit/>
          </a:bodyPr>
          <a:lstStyle/>
          <a:p>
            <a:r>
              <a:rPr lang="zh-CN" altLang="zh-CN" dirty="0"/>
              <a:t>Preliminary Implementation</a:t>
            </a:r>
            <a:endParaRPr lang="zh-CN" altLang="en-US" dirty="0"/>
          </a:p>
        </p:txBody>
      </p:sp>
      <p:sp>
        <p:nvSpPr>
          <p:cNvPr id="6" name="Text Placeholder 5">
            <a:extLst>
              <a:ext uri="{FF2B5EF4-FFF2-40B4-BE49-F238E27FC236}">
                <a16:creationId xmlns:a16="http://schemas.microsoft.com/office/drawing/2014/main" id="{A47237B1-EA18-0041-D7A2-7733367A13C7}"/>
              </a:ext>
            </a:extLst>
          </p:cNvPr>
          <p:cNvSpPr>
            <a:spLocks noGrp="1"/>
          </p:cNvSpPr>
          <p:nvPr>
            <p:ph type="body" sz="quarter" idx="3"/>
          </p:nvPr>
        </p:nvSpPr>
        <p:spPr/>
        <p:txBody>
          <a:bodyPr>
            <a:normAutofit fontScale="85000" lnSpcReduction="20000"/>
          </a:bodyPr>
          <a:lstStyle/>
          <a:p>
            <a:r>
              <a:rPr lang="zh-CN" altLang="zh-CN" dirty="0"/>
              <a:t>Detected examples:</a:t>
            </a:r>
          </a:p>
          <a:p>
            <a:endParaRPr lang="en-US" dirty="0"/>
          </a:p>
        </p:txBody>
      </p:sp>
      <p:sp>
        <p:nvSpPr>
          <p:cNvPr id="7" name="Content Placeholder 6">
            <a:extLst>
              <a:ext uri="{FF2B5EF4-FFF2-40B4-BE49-F238E27FC236}">
                <a16:creationId xmlns:a16="http://schemas.microsoft.com/office/drawing/2014/main" id="{B5F84911-AB4F-FE3E-9A96-2A8BEC968D4E}"/>
              </a:ext>
            </a:extLst>
          </p:cNvPr>
          <p:cNvSpPr>
            <a:spLocks noGrp="1"/>
          </p:cNvSpPr>
          <p:nvPr>
            <p:ph sz="quarter" idx="4"/>
          </p:nvPr>
        </p:nvSpPr>
        <p:spPr/>
        <p:txBody>
          <a:bodyPr/>
          <a:lstStyle/>
          <a:p>
            <a:r>
              <a:rPr lang="zh-CN" altLang="zh-CN" dirty="0"/>
              <a:t>prone movement </a:t>
            </a:r>
          </a:p>
          <a:p>
            <a:r>
              <a:rPr lang="zh-CN" altLang="zh-CN" dirty="0"/>
              <a:t>crouch-like posture </a:t>
            </a:r>
          </a:p>
          <a:p>
            <a:r>
              <a:rPr lang="zh-CN" altLang="zh-CN" dirty="0"/>
              <a:t>pointing </a:t>
            </a:r>
          </a:p>
          <a:p>
            <a:r>
              <a:rPr lang="zh-CN" altLang="zh-CN" dirty="0"/>
              <a:t>salute-like action</a:t>
            </a:r>
          </a:p>
          <a:p>
            <a:endParaRPr lang="zh-CN" altLang="en-US" dirty="0"/>
          </a:p>
          <a:p>
            <a:endParaRPr lang="en-US" dirty="0"/>
          </a:p>
        </p:txBody>
      </p:sp>
    </p:spTree>
    <p:extLst>
      <p:ext uri="{BB962C8B-B14F-4D97-AF65-F5344CB8AC3E}">
        <p14:creationId xmlns:p14="http://schemas.microsoft.com/office/powerpoint/2010/main" val="3301668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4E60E2-57E2-5F73-072F-21220A1DD5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078" y="0"/>
            <a:ext cx="10631843" cy="6858000"/>
          </a:xfrm>
          <a:prstGeom prst="rect">
            <a:avLst/>
          </a:prstGeom>
        </p:spPr>
      </p:pic>
    </p:spTree>
    <p:extLst>
      <p:ext uri="{BB962C8B-B14F-4D97-AF65-F5344CB8AC3E}">
        <p14:creationId xmlns:p14="http://schemas.microsoft.com/office/powerpoint/2010/main" val="2687948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0ECAD-74D1-7942-E2F5-3E906781D60B}"/>
              </a:ext>
            </a:extLst>
          </p:cNvPr>
          <p:cNvSpPr>
            <a:spLocks noGrp="1"/>
          </p:cNvSpPr>
          <p:nvPr>
            <p:ph idx="12"/>
          </p:nvPr>
        </p:nvSpPr>
        <p:spPr>
          <a:xfrm>
            <a:off x="411480" y="4664243"/>
            <a:ext cx="11368246" cy="1273051"/>
          </a:xfrm>
        </p:spPr>
        <p:txBody>
          <a:bodyPr>
            <a:normAutofit/>
          </a:bodyPr>
          <a:lstStyle/>
          <a:p>
            <a:r>
              <a:rPr lang="en-US" altLang="zh-CN" dirty="0" err="1"/>
              <a:t>Strong+Moderate</a:t>
            </a:r>
            <a:r>
              <a:rPr lang="en-US" altLang="zh-CN" dirty="0"/>
              <a:t>: 6</a:t>
            </a:r>
          </a:p>
          <a:p>
            <a:r>
              <a:rPr lang="en-US" altLang="zh-CN" dirty="0"/>
              <a:t>Weak: 3</a:t>
            </a:r>
          </a:p>
          <a:p>
            <a:r>
              <a:rPr lang="en-US" altLang="zh-CN" dirty="0"/>
              <a:t>Not Implemented Yet: 4</a:t>
            </a:r>
            <a:endParaRPr lang="zh-CN" altLang="en-US" dirty="0"/>
          </a:p>
        </p:txBody>
      </p:sp>
      <p:sp>
        <p:nvSpPr>
          <p:cNvPr id="2" name="Title 1">
            <a:extLst>
              <a:ext uri="{FF2B5EF4-FFF2-40B4-BE49-F238E27FC236}">
                <a16:creationId xmlns:a16="http://schemas.microsoft.com/office/drawing/2014/main" id="{2CFD05AB-A09D-3B97-1932-975AC67BF3A7}"/>
              </a:ext>
            </a:extLst>
          </p:cNvPr>
          <p:cNvSpPr>
            <a:spLocks noGrp="1"/>
          </p:cNvSpPr>
          <p:nvPr>
            <p:ph type="title"/>
          </p:nvPr>
        </p:nvSpPr>
        <p:spPr/>
        <p:txBody>
          <a:bodyPr>
            <a:normAutofit/>
          </a:bodyPr>
          <a:lstStyle/>
          <a:p>
            <a:r>
              <a:rPr lang="zh-CN" altLang="zh-CN" dirty="0"/>
              <a:t>What Works and What Still Needs Work</a:t>
            </a:r>
            <a:endParaRPr lang="zh-CN" altLang="en-US" dirty="0"/>
          </a:p>
        </p:txBody>
      </p:sp>
      <p:pic>
        <p:nvPicPr>
          <p:cNvPr id="7" name="Picture 6">
            <a:extLst>
              <a:ext uri="{FF2B5EF4-FFF2-40B4-BE49-F238E27FC236}">
                <a16:creationId xmlns:a16="http://schemas.microsoft.com/office/drawing/2014/main" id="{80B256B5-A17D-0259-7A73-DD351353879A}"/>
              </a:ext>
            </a:extLst>
          </p:cNvPr>
          <p:cNvPicPr>
            <a:picLocks noChangeAspect="1"/>
          </p:cNvPicPr>
          <p:nvPr/>
        </p:nvPicPr>
        <p:blipFill>
          <a:blip r:embed="rId3"/>
          <a:stretch>
            <a:fillRect/>
          </a:stretch>
        </p:blipFill>
        <p:spPr>
          <a:xfrm>
            <a:off x="438191" y="1273050"/>
            <a:ext cx="11164267" cy="3391194"/>
          </a:xfrm>
          <a:prstGeom prst="rect">
            <a:avLst/>
          </a:prstGeom>
        </p:spPr>
      </p:pic>
    </p:spTree>
    <p:extLst>
      <p:ext uri="{BB962C8B-B14F-4D97-AF65-F5344CB8AC3E}">
        <p14:creationId xmlns:p14="http://schemas.microsoft.com/office/powerpoint/2010/main" val="1676359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4AEB36-FE0D-EE1B-1573-D2D2F68746B8}"/>
              </a:ext>
            </a:extLst>
          </p:cNvPr>
          <p:cNvSpPr>
            <a:spLocks noGrp="1"/>
          </p:cNvSpPr>
          <p:nvPr>
            <p:ph idx="12"/>
          </p:nvPr>
        </p:nvSpPr>
        <p:spPr/>
        <p:txBody>
          <a:bodyPr>
            <a:normAutofit/>
          </a:bodyPr>
          <a:lstStyle/>
          <a:p>
            <a:pPr marL="0" indent="0">
              <a:buNone/>
            </a:pPr>
            <a:r>
              <a:rPr lang="zh-CN" altLang="zh-CN" b="1" dirty="0"/>
              <a:t>Main takeaways</a:t>
            </a:r>
            <a:endParaRPr lang="zh-CN" altLang="zh-CN" dirty="0"/>
          </a:p>
          <a:p>
            <a:r>
              <a:rPr lang="zh-CN" altLang="zh-CN" dirty="0"/>
              <a:t>Extraction shooters contain an informal “language” of player gestures. </a:t>
            </a:r>
          </a:p>
          <a:p>
            <a:endParaRPr lang="en-US" altLang="zh-CN" dirty="0"/>
          </a:p>
          <a:p>
            <a:r>
              <a:rPr lang="zh-CN" altLang="zh-CN" dirty="0"/>
              <a:t>AI can help make these signals visible and interpretable. </a:t>
            </a:r>
          </a:p>
          <a:p>
            <a:endParaRPr lang="en-US" altLang="zh-CN" dirty="0"/>
          </a:p>
          <a:p>
            <a:r>
              <a:rPr lang="zh-CN" altLang="zh-CN" dirty="0"/>
              <a:t>Gesture interpretation is ambiguous: friendliness can also be deception. </a:t>
            </a:r>
          </a:p>
          <a:p>
            <a:endParaRPr lang="en-US" altLang="zh-CN" dirty="0"/>
          </a:p>
          <a:p>
            <a:r>
              <a:rPr lang="zh-CN" altLang="zh-CN" dirty="0"/>
              <a:t>Future work should validate interpretations with experienced players.</a:t>
            </a:r>
          </a:p>
          <a:p>
            <a:endParaRPr lang="zh-CN" altLang="en-US" dirty="0"/>
          </a:p>
        </p:txBody>
      </p:sp>
      <p:sp>
        <p:nvSpPr>
          <p:cNvPr id="2" name="Title 1">
            <a:extLst>
              <a:ext uri="{FF2B5EF4-FFF2-40B4-BE49-F238E27FC236}">
                <a16:creationId xmlns:a16="http://schemas.microsoft.com/office/drawing/2014/main" id="{36AA5185-33DB-A261-244A-F594F5991AA5}"/>
              </a:ext>
            </a:extLst>
          </p:cNvPr>
          <p:cNvSpPr>
            <a:spLocks noGrp="1"/>
          </p:cNvSpPr>
          <p:nvPr>
            <p:ph type="title"/>
          </p:nvPr>
        </p:nvSpPr>
        <p:spPr/>
        <p:txBody>
          <a:bodyPr>
            <a:normAutofit/>
          </a:bodyPr>
          <a:lstStyle/>
          <a:p>
            <a:r>
              <a:rPr lang="zh-CN" altLang="zh-CN" dirty="0"/>
              <a:t>Discussion and Takeaways</a:t>
            </a:r>
            <a:endParaRPr lang="zh-CN" altLang="en-US" dirty="0"/>
          </a:p>
        </p:txBody>
      </p:sp>
    </p:spTree>
    <p:extLst>
      <p:ext uri="{BB962C8B-B14F-4D97-AF65-F5344CB8AC3E}">
        <p14:creationId xmlns:p14="http://schemas.microsoft.com/office/powerpoint/2010/main" val="3825155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08BB84A-A74A-3445-FFE8-1C3C8DB7EC27}"/>
              </a:ext>
            </a:extLst>
          </p:cNvPr>
          <p:cNvSpPr>
            <a:spLocks noGrp="1"/>
          </p:cNvSpPr>
          <p:nvPr>
            <p:ph type="subTitle" idx="1"/>
          </p:nvPr>
        </p:nvSpPr>
        <p:spPr>
          <a:xfrm>
            <a:off x="5232400" y="4438343"/>
            <a:ext cx="3952240" cy="606323"/>
          </a:xfrm>
        </p:spPr>
        <p:txBody>
          <a:bodyPr/>
          <a:lstStyle/>
          <a:p>
            <a:r>
              <a:rPr lang="en-US" dirty="0"/>
              <a:t>Find </a:t>
            </a:r>
            <a:r>
              <a:rPr lang="en-US" dirty="0" err="1"/>
              <a:t>Jinyuan</a:t>
            </a:r>
            <a:r>
              <a:rPr lang="en-US" dirty="0"/>
              <a:t> on LinkedIn!</a:t>
            </a:r>
          </a:p>
        </p:txBody>
      </p:sp>
      <p:sp>
        <p:nvSpPr>
          <p:cNvPr id="2" name="Title 1">
            <a:extLst>
              <a:ext uri="{FF2B5EF4-FFF2-40B4-BE49-F238E27FC236}">
                <a16:creationId xmlns:a16="http://schemas.microsoft.com/office/drawing/2014/main" id="{0418404D-2F9C-8B92-81C0-846322CEA85E}"/>
              </a:ext>
            </a:extLst>
          </p:cNvPr>
          <p:cNvSpPr>
            <a:spLocks noGrp="1"/>
          </p:cNvSpPr>
          <p:nvPr>
            <p:ph type="ctrTitle"/>
          </p:nvPr>
        </p:nvSpPr>
        <p:spPr/>
        <p:txBody>
          <a:bodyPr>
            <a:noAutofit/>
          </a:bodyPr>
          <a:lstStyle/>
          <a:p>
            <a:r>
              <a:rPr lang="en-US" altLang="zh-CN" sz="3600" b="1" dirty="0"/>
              <a:t>Thank you for </a:t>
            </a:r>
            <a:r>
              <a:rPr lang="en-US" altLang="zh-CN" sz="3600" dirty="0"/>
              <a:t>l</a:t>
            </a:r>
            <a:r>
              <a:rPr lang="en-US" altLang="zh-CN" sz="3600" b="1" dirty="0"/>
              <a:t>istening!</a:t>
            </a:r>
            <a:endParaRPr lang="zh-CN" altLang="en-US" sz="3600" b="1" dirty="0"/>
          </a:p>
        </p:txBody>
      </p:sp>
      <p:pic>
        <p:nvPicPr>
          <p:cNvPr id="6" name="Picture 5">
            <a:extLst>
              <a:ext uri="{FF2B5EF4-FFF2-40B4-BE49-F238E27FC236}">
                <a16:creationId xmlns:a16="http://schemas.microsoft.com/office/drawing/2014/main" id="{7A8B7C28-CDBA-78DB-C612-9319D9FDBE8C}"/>
              </a:ext>
            </a:extLst>
          </p:cNvPr>
          <p:cNvPicPr>
            <a:picLocks noChangeAspect="1"/>
          </p:cNvPicPr>
          <p:nvPr/>
        </p:nvPicPr>
        <p:blipFill>
          <a:blip r:embed="rId5"/>
          <a:stretch>
            <a:fillRect/>
          </a:stretch>
        </p:blipFill>
        <p:spPr>
          <a:xfrm>
            <a:off x="731955" y="2491824"/>
            <a:ext cx="3762900" cy="3391373"/>
          </a:xfrm>
          <a:prstGeom prst="rect">
            <a:avLst/>
          </a:prstGeom>
        </p:spPr>
      </p:pic>
      <p:pic>
        <p:nvPicPr>
          <p:cNvPr id="8" name="Picture 7">
            <a:extLst>
              <a:ext uri="{FF2B5EF4-FFF2-40B4-BE49-F238E27FC236}">
                <a16:creationId xmlns:a16="http://schemas.microsoft.com/office/drawing/2014/main" id="{01E2B336-9958-465A-5C18-8ECCFA347D20}"/>
              </a:ext>
            </a:extLst>
          </p:cNvPr>
          <p:cNvPicPr>
            <a:picLocks noChangeAspect="1"/>
          </p:cNvPicPr>
          <p:nvPr/>
        </p:nvPicPr>
        <p:blipFill>
          <a:blip r:embed="rId6"/>
          <a:stretch>
            <a:fillRect/>
          </a:stretch>
        </p:blipFill>
        <p:spPr>
          <a:xfrm>
            <a:off x="9340850" y="3801704"/>
            <a:ext cx="1879600" cy="1879600"/>
          </a:xfrm>
          <a:prstGeom prst="rect">
            <a:avLst/>
          </a:prstGeom>
        </p:spPr>
      </p:pic>
      <p:pic>
        <p:nvPicPr>
          <p:cNvPr id="9" name="holdsign">
            <a:hlinkClick r:id="" action="ppaction://media"/>
            <a:extLst>
              <a:ext uri="{FF2B5EF4-FFF2-40B4-BE49-F238E27FC236}">
                <a16:creationId xmlns:a16="http://schemas.microsoft.com/office/drawing/2014/main" id="{623B754A-AAED-5696-1008-6ECEC29CE68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31955" y="380764"/>
            <a:ext cx="3752995" cy="2111060"/>
          </a:xfrm>
          <a:prstGeom prst="rect">
            <a:avLst/>
          </a:prstGeom>
        </p:spPr>
      </p:pic>
    </p:spTree>
    <p:extLst>
      <p:ext uri="{BB962C8B-B14F-4D97-AF65-F5344CB8AC3E}">
        <p14:creationId xmlns:p14="http://schemas.microsoft.com/office/powerpoint/2010/main" val="287753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13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D79ADE-F10E-44D0-6B91-5CEB3F47B6B2}"/>
              </a:ext>
            </a:extLst>
          </p:cNvPr>
          <p:cNvSpPr>
            <a:spLocks noGrp="1"/>
          </p:cNvSpPr>
          <p:nvPr>
            <p:ph idx="12"/>
          </p:nvPr>
        </p:nvSpPr>
        <p:spPr>
          <a:xfrm>
            <a:off x="411480" y="1841499"/>
            <a:ext cx="8548036" cy="3895344"/>
          </a:xfrm>
        </p:spPr>
        <p:txBody>
          <a:bodyPr>
            <a:normAutofit/>
          </a:bodyPr>
          <a:lstStyle/>
          <a:p>
            <a:pPr marL="0" indent="0">
              <a:buNone/>
            </a:pPr>
            <a:r>
              <a:rPr lang="en-US" altLang="zh-CN" b="1" dirty="0"/>
              <a:t>Multiplayer games communication beyond text:</a:t>
            </a:r>
            <a:endParaRPr lang="zh-CN" altLang="zh-CN" b="1" dirty="0"/>
          </a:p>
          <a:p>
            <a:r>
              <a:rPr lang="zh-CN" altLang="zh-CN" dirty="0"/>
              <a:t>body movement </a:t>
            </a:r>
          </a:p>
          <a:p>
            <a:r>
              <a:rPr lang="zh-CN" altLang="zh-CN" dirty="0"/>
              <a:t>repeated actions </a:t>
            </a:r>
          </a:p>
          <a:p>
            <a:r>
              <a:rPr lang="zh-CN" altLang="zh-CN" dirty="0"/>
              <a:t>item dropping </a:t>
            </a:r>
          </a:p>
          <a:p>
            <a:r>
              <a:rPr lang="zh-CN" altLang="zh-CN" dirty="0"/>
              <a:t>emotes </a:t>
            </a:r>
          </a:p>
          <a:p>
            <a:r>
              <a:rPr lang="zh-CN" altLang="zh-CN" dirty="0"/>
              <a:t>UI and audio signals </a:t>
            </a:r>
          </a:p>
          <a:p>
            <a:pPr marL="0" indent="0">
              <a:buNone/>
            </a:pPr>
            <a:r>
              <a:rPr lang="zh-CN" altLang="zh-CN" b="1" dirty="0"/>
              <a:t>Key problem:</a:t>
            </a:r>
            <a:br>
              <a:rPr lang="zh-CN" altLang="zh-CN" dirty="0"/>
            </a:br>
            <a:r>
              <a:rPr lang="zh-CN" altLang="zh-CN" dirty="0"/>
              <a:t>These signals are meaningful to experienced players, but often confusing to newcomers or spectators.</a:t>
            </a:r>
          </a:p>
          <a:p>
            <a:pPr marL="0" indent="0">
              <a:buNone/>
            </a:pPr>
            <a:endParaRPr lang="zh-CN" altLang="en-US" dirty="0"/>
          </a:p>
        </p:txBody>
      </p:sp>
      <p:sp>
        <p:nvSpPr>
          <p:cNvPr id="2" name="Title 1">
            <a:extLst>
              <a:ext uri="{FF2B5EF4-FFF2-40B4-BE49-F238E27FC236}">
                <a16:creationId xmlns:a16="http://schemas.microsoft.com/office/drawing/2014/main" id="{71EC2116-1636-2ED0-EFE1-6DDA2B7A0F18}"/>
              </a:ext>
            </a:extLst>
          </p:cNvPr>
          <p:cNvSpPr>
            <a:spLocks noGrp="1"/>
          </p:cNvSpPr>
          <p:nvPr>
            <p:ph type="title"/>
          </p:nvPr>
        </p:nvSpPr>
        <p:spPr/>
        <p:txBody>
          <a:bodyPr>
            <a:normAutofit fontScale="90000"/>
          </a:bodyPr>
          <a:lstStyle/>
          <a:p>
            <a:r>
              <a:rPr lang="zh-CN" altLang="zh-CN" sz="4000" dirty="0"/>
              <a:t>Motivation: Why Non-Verbal Communication Matters</a:t>
            </a:r>
            <a:endParaRPr lang="zh-CN" altLang="en-US" sz="4000" dirty="0"/>
          </a:p>
        </p:txBody>
      </p:sp>
      <p:pic>
        <p:nvPicPr>
          <p:cNvPr id="7" name="Picture 6">
            <a:extLst>
              <a:ext uri="{FF2B5EF4-FFF2-40B4-BE49-F238E27FC236}">
                <a16:creationId xmlns:a16="http://schemas.microsoft.com/office/drawing/2014/main" id="{0D8BD157-D9C0-4CC8-B57B-16E7D0B29F82}"/>
              </a:ext>
            </a:extLst>
          </p:cNvPr>
          <p:cNvPicPr>
            <a:picLocks noChangeAspect="1"/>
          </p:cNvPicPr>
          <p:nvPr/>
        </p:nvPicPr>
        <p:blipFill>
          <a:blip r:embed="rId3"/>
          <a:stretch>
            <a:fillRect/>
          </a:stretch>
        </p:blipFill>
        <p:spPr>
          <a:xfrm>
            <a:off x="8959516" y="1270344"/>
            <a:ext cx="2831202" cy="2158656"/>
          </a:xfrm>
          <a:prstGeom prst="rect">
            <a:avLst/>
          </a:prstGeom>
        </p:spPr>
      </p:pic>
      <p:pic>
        <p:nvPicPr>
          <p:cNvPr id="9" name="Picture 8">
            <a:extLst>
              <a:ext uri="{FF2B5EF4-FFF2-40B4-BE49-F238E27FC236}">
                <a16:creationId xmlns:a16="http://schemas.microsoft.com/office/drawing/2014/main" id="{A6727E3D-0838-003A-3E5F-C994D7130BF3}"/>
              </a:ext>
            </a:extLst>
          </p:cNvPr>
          <p:cNvPicPr>
            <a:picLocks noChangeAspect="1"/>
          </p:cNvPicPr>
          <p:nvPr/>
        </p:nvPicPr>
        <p:blipFill>
          <a:blip r:embed="rId4"/>
          <a:stretch>
            <a:fillRect/>
          </a:stretch>
        </p:blipFill>
        <p:spPr>
          <a:xfrm>
            <a:off x="8959516" y="3549315"/>
            <a:ext cx="2834986" cy="2943560"/>
          </a:xfrm>
          <a:prstGeom prst="rect">
            <a:avLst/>
          </a:prstGeom>
        </p:spPr>
      </p:pic>
    </p:spTree>
    <p:extLst>
      <p:ext uri="{BB962C8B-B14F-4D97-AF65-F5344CB8AC3E}">
        <p14:creationId xmlns:p14="http://schemas.microsoft.com/office/powerpoint/2010/main" val="611952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2CDD8E-277A-84D6-68D0-DFA0F4E5D368}"/>
              </a:ext>
            </a:extLst>
          </p:cNvPr>
          <p:cNvSpPr>
            <a:spLocks noGrp="1"/>
          </p:cNvSpPr>
          <p:nvPr>
            <p:ph idx="12"/>
          </p:nvPr>
        </p:nvSpPr>
        <p:spPr/>
        <p:txBody>
          <a:bodyPr>
            <a:normAutofit/>
          </a:bodyPr>
          <a:lstStyle/>
          <a:p>
            <a:pPr marL="0" indent="0">
              <a:buNone/>
            </a:pPr>
            <a:r>
              <a:rPr lang="en-US" altLang="zh-CN" b="1" dirty="0"/>
              <a:t>E</a:t>
            </a:r>
            <a:r>
              <a:rPr lang="zh-CN" altLang="zh-CN" b="1" dirty="0"/>
              <a:t>xtraction shooters are special</a:t>
            </a:r>
            <a:r>
              <a:rPr lang="en-US" altLang="zh-CN" b="1" dirty="0"/>
              <a:t>:</a:t>
            </a:r>
          </a:p>
          <a:p>
            <a:pPr marL="0" indent="0">
              <a:buNone/>
            </a:pPr>
            <a:r>
              <a:rPr lang="en-US" altLang="zh-CN" b="1" dirty="0"/>
              <a:t> </a:t>
            </a:r>
            <a:r>
              <a:rPr lang="zh-CN" altLang="zh-CN" b="1" dirty="0"/>
              <a:t>Enter → Loot → Encounter → Fight / Signal → Extract</a:t>
            </a:r>
            <a:endParaRPr lang="en-US" altLang="zh-CN" b="1" dirty="0"/>
          </a:p>
          <a:p>
            <a:pPr marL="0" indent="0">
              <a:buNone/>
            </a:pPr>
            <a:r>
              <a:rPr lang="en-US" altLang="zh-CN" dirty="0"/>
              <a:t>Death</a:t>
            </a:r>
            <a:r>
              <a:rPr lang="zh-CN" altLang="en-US" dirty="0"/>
              <a:t>💀</a:t>
            </a:r>
            <a:r>
              <a:rPr lang="zh-CN" altLang="zh-CN" b="1" dirty="0"/>
              <a:t>→ </a:t>
            </a:r>
            <a:r>
              <a:rPr lang="en-US" altLang="zh-CN" dirty="0"/>
              <a:t>lose of equipment etc. </a:t>
            </a:r>
            <a:r>
              <a:rPr lang="zh-CN" altLang="zh-CN" b="1" dirty="0"/>
              <a:t>→ </a:t>
            </a:r>
            <a:r>
              <a:rPr lang="en-US" altLang="zh-CN" dirty="0"/>
              <a:t>avoid death</a:t>
            </a:r>
            <a:r>
              <a:rPr lang="zh-CN" altLang="en-US" dirty="0"/>
              <a:t>✔</a:t>
            </a:r>
            <a:endParaRPr lang="zh-CN" altLang="zh-CN" dirty="0"/>
          </a:p>
          <a:p>
            <a:pPr marL="0" indent="0">
              <a:buNone/>
            </a:pPr>
            <a:r>
              <a:rPr lang="en-US" altLang="zh-CN" b="1" dirty="0"/>
              <a:t>So </a:t>
            </a:r>
            <a:r>
              <a:rPr lang="zh-CN" altLang="zh-CN" b="1" dirty="0"/>
              <a:t>players may signal:</a:t>
            </a:r>
            <a:endParaRPr lang="zh-CN" altLang="zh-CN" dirty="0"/>
          </a:p>
          <a:p>
            <a:r>
              <a:rPr lang="zh-CN" altLang="zh-CN" dirty="0"/>
              <a:t>“I am friendly” </a:t>
            </a:r>
          </a:p>
          <a:p>
            <a:r>
              <a:rPr lang="zh-CN" altLang="zh-CN" dirty="0"/>
              <a:t>“I surrender” </a:t>
            </a:r>
          </a:p>
          <a:p>
            <a:r>
              <a:rPr lang="zh-CN" altLang="zh-CN" dirty="0"/>
              <a:t>“I do not want to fight” </a:t>
            </a:r>
          </a:p>
          <a:p>
            <a:r>
              <a:rPr lang="zh-CN" altLang="zh-CN" dirty="0"/>
              <a:t>“Take this item” </a:t>
            </a:r>
          </a:p>
          <a:p>
            <a:r>
              <a:rPr lang="zh-CN" altLang="zh-CN" dirty="0"/>
              <a:t>“Let’s temporarily cooperate”</a:t>
            </a:r>
          </a:p>
          <a:p>
            <a:endParaRPr lang="zh-CN" altLang="en-US" dirty="0"/>
          </a:p>
        </p:txBody>
      </p:sp>
      <p:sp>
        <p:nvSpPr>
          <p:cNvPr id="2" name="Title 1">
            <a:extLst>
              <a:ext uri="{FF2B5EF4-FFF2-40B4-BE49-F238E27FC236}">
                <a16:creationId xmlns:a16="http://schemas.microsoft.com/office/drawing/2014/main" id="{88FED642-7B19-E6E5-E423-7982D3D0367C}"/>
              </a:ext>
            </a:extLst>
          </p:cNvPr>
          <p:cNvSpPr>
            <a:spLocks noGrp="1"/>
          </p:cNvSpPr>
          <p:nvPr>
            <p:ph type="title"/>
          </p:nvPr>
        </p:nvSpPr>
        <p:spPr/>
        <p:txBody>
          <a:bodyPr>
            <a:normAutofit/>
          </a:bodyPr>
          <a:lstStyle/>
          <a:p>
            <a:r>
              <a:rPr lang="zh-CN" altLang="zh-CN" dirty="0"/>
              <a:t>Game Context: Delta Force</a:t>
            </a:r>
            <a:endParaRPr lang="zh-CN" altLang="en-US" dirty="0"/>
          </a:p>
        </p:txBody>
      </p:sp>
      <p:pic>
        <p:nvPicPr>
          <p:cNvPr id="5" name="Picture 4">
            <a:extLst>
              <a:ext uri="{FF2B5EF4-FFF2-40B4-BE49-F238E27FC236}">
                <a16:creationId xmlns:a16="http://schemas.microsoft.com/office/drawing/2014/main" id="{C738AD6A-2EE1-3026-4F3E-E4AB32880D8B}"/>
              </a:ext>
            </a:extLst>
          </p:cNvPr>
          <p:cNvPicPr>
            <a:picLocks noChangeAspect="1"/>
          </p:cNvPicPr>
          <p:nvPr/>
        </p:nvPicPr>
        <p:blipFill>
          <a:blip r:embed="rId3"/>
          <a:stretch>
            <a:fillRect/>
          </a:stretch>
        </p:blipFill>
        <p:spPr>
          <a:xfrm>
            <a:off x="5847346" y="3288631"/>
            <a:ext cx="1211179" cy="1211179"/>
          </a:xfrm>
          <a:prstGeom prst="rect">
            <a:avLst/>
          </a:prstGeom>
        </p:spPr>
      </p:pic>
      <p:pic>
        <p:nvPicPr>
          <p:cNvPr id="7" name="Picture 6">
            <a:extLst>
              <a:ext uri="{FF2B5EF4-FFF2-40B4-BE49-F238E27FC236}">
                <a16:creationId xmlns:a16="http://schemas.microsoft.com/office/drawing/2014/main" id="{356F0CBB-AAE1-452A-0DB4-9AFA439B91B0}"/>
              </a:ext>
            </a:extLst>
          </p:cNvPr>
          <p:cNvPicPr>
            <a:picLocks noChangeAspect="1"/>
          </p:cNvPicPr>
          <p:nvPr/>
        </p:nvPicPr>
        <p:blipFill>
          <a:blip r:embed="rId4"/>
          <a:stretch>
            <a:fillRect/>
          </a:stretch>
        </p:blipFill>
        <p:spPr>
          <a:xfrm>
            <a:off x="7394640" y="3288632"/>
            <a:ext cx="1508728" cy="1300094"/>
          </a:xfrm>
          <a:prstGeom prst="rect">
            <a:avLst/>
          </a:prstGeom>
        </p:spPr>
      </p:pic>
      <p:pic>
        <p:nvPicPr>
          <p:cNvPr id="9" name="Picture 8">
            <a:extLst>
              <a:ext uri="{FF2B5EF4-FFF2-40B4-BE49-F238E27FC236}">
                <a16:creationId xmlns:a16="http://schemas.microsoft.com/office/drawing/2014/main" id="{79377547-212C-F002-B688-E8A43C2EB407}"/>
              </a:ext>
            </a:extLst>
          </p:cNvPr>
          <p:cNvPicPr>
            <a:picLocks noChangeAspect="1"/>
          </p:cNvPicPr>
          <p:nvPr/>
        </p:nvPicPr>
        <p:blipFill>
          <a:blip r:embed="rId5"/>
          <a:stretch>
            <a:fillRect/>
          </a:stretch>
        </p:blipFill>
        <p:spPr>
          <a:xfrm>
            <a:off x="9239483" y="3030511"/>
            <a:ext cx="1805507" cy="1697804"/>
          </a:xfrm>
          <a:prstGeom prst="rect">
            <a:avLst/>
          </a:prstGeom>
        </p:spPr>
      </p:pic>
      <p:pic>
        <p:nvPicPr>
          <p:cNvPr id="11" name="Picture 10">
            <a:extLst>
              <a:ext uri="{FF2B5EF4-FFF2-40B4-BE49-F238E27FC236}">
                <a16:creationId xmlns:a16="http://schemas.microsoft.com/office/drawing/2014/main" id="{D0702D10-E0A3-0A02-D81D-43B6DDCF5FBD}"/>
              </a:ext>
            </a:extLst>
          </p:cNvPr>
          <p:cNvPicPr>
            <a:picLocks noChangeAspect="1"/>
          </p:cNvPicPr>
          <p:nvPr/>
        </p:nvPicPr>
        <p:blipFill>
          <a:blip r:embed="rId6"/>
          <a:stretch>
            <a:fillRect/>
          </a:stretch>
        </p:blipFill>
        <p:spPr>
          <a:xfrm>
            <a:off x="6340641" y="4711910"/>
            <a:ext cx="1691201" cy="1599990"/>
          </a:xfrm>
          <a:prstGeom prst="rect">
            <a:avLst/>
          </a:prstGeom>
        </p:spPr>
      </p:pic>
      <p:pic>
        <p:nvPicPr>
          <p:cNvPr id="13" name="Picture 12">
            <a:extLst>
              <a:ext uri="{FF2B5EF4-FFF2-40B4-BE49-F238E27FC236}">
                <a16:creationId xmlns:a16="http://schemas.microsoft.com/office/drawing/2014/main" id="{47010E2A-5B22-7CBA-5FD6-921CA878B0BA}"/>
              </a:ext>
            </a:extLst>
          </p:cNvPr>
          <p:cNvPicPr>
            <a:picLocks noChangeAspect="1"/>
          </p:cNvPicPr>
          <p:nvPr/>
        </p:nvPicPr>
        <p:blipFill>
          <a:blip r:embed="rId7"/>
          <a:stretch>
            <a:fillRect/>
          </a:stretch>
        </p:blipFill>
        <p:spPr>
          <a:xfrm>
            <a:off x="8490097" y="4964428"/>
            <a:ext cx="1202724" cy="976422"/>
          </a:xfrm>
          <a:prstGeom prst="rect">
            <a:avLst/>
          </a:prstGeom>
        </p:spPr>
      </p:pic>
    </p:spTree>
    <p:extLst>
      <p:ext uri="{BB962C8B-B14F-4D97-AF65-F5344CB8AC3E}">
        <p14:creationId xmlns:p14="http://schemas.microsoft.com/office/powerpoint/2010/main" val="1034773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2590734-9EF8-D404-25A6-260D38B9CAD8}"/>
              </a:ext>
            </a:extLst>
          </p:cNvPr>
          <p:cNvSpPr/>
          <p:nvPr/>
        </p:nvSpPr>
        <p:spPr>
          <a:xfrm>
            <a:off x="838199" y="3001755"/>
            <a:ext cx="3589421" cy="2478339"/>
          </a:xfrm>
          <a:prstGeom prst="roundRect">
            <a:avLst/>
          </a:prstGeom>
          <a:solidFill>
            <a:schemeClr val="accent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zh-CN" altLang="zh-CN" sz="2400" dirty="0">
                <a:solidFill>
                  <a:schemeClr val="bg1"/>
                </a:solidFill>
              </a:rPr>
              <a:t>MOBA pings </a:t>
            </a:r>
          </a:p>
          <a:p>
            <a:pPr marL="285750" indent="-285750">
              <a:buFont typeface="Arial" panose="020B0604020202020204" pitchFamily="34" charset="0"/>
              <a:buChar char="•"/>
            </a:pPr>
            <a:r>
              <a:rPr lang="zh-CN" altLang="zh-CN" sz="2400" dirty="0">
                <a:solidFill>
                  <a:schemeClr val="bg1"/>
                </a:solidFill>
              </a:rPr>
              <a:t>team callouts </a:t>
            </a:r>
          </a:p>
          <a:p>
            <a:pPr marL="285750" indent="-285750">
              <a:buFont typeface="Arial" panose="020B0604020202020204" pitchFamily="34" charset="0"/>
              <a:buChar char="•"/>
            </a:pPr>
            <a:r>
              <a:rPr lang="zh-CN" altLang="zh-CN" sz="2400" dirty="0">
                <a:solidFill>
                  <a:schemeClr val="bg1"/>
                </a:solidFill>
              </a:rPr>
              <a:t>voice coordination </a:t>
            </a:r>
          </a:p>
          <a:p>
            <a:pPr marL="285750" indent="-285750">
              <a:buFont typeface="Arial" panose="020B0604020202020204" pitchFamily="34" charset="0"/>
              <a:buChar char="•"/>
            </a:pPr>
            <a:r>
              <a:rPr lang="zh-CN" altLang="zh-CN" sz="2400" dirty="0">
                <a:solidFill>
                  <a:schemeClr val="bg1"/>
                </a:solidFill>
              </a:rPr>
              <a:t>explicit game UI communication tools </a:t>
            </a:r>
          </a:p>
        </p:txBody>
      </p:sp>
      <p:sp>
        <p:nvSpPr>
          <p:cNvPr id="3" name="Content Placeholder 2">
            <a:extLst>
              <a:ext uri="{FF2B5EF4-FFF2-40B4-BE49-F238E27FC236}">
                <a16:creationId xmlns:a16="http://schemas.microsoft.com/office/drawing/2014/main" id="{F4C546F0-1C66-C382-4982-FDCB963AB4B4}"/>
              </a:ext>
            </a:extLst>
          </p:cNvPr>
          <p:cNvSpPr>
            <a:spLocks noGrp="1"/>
          </p:cNvSpPr>
          <p:nvPr>
            <p:ph idx="12"/>
          </p:nvPr>
        </p:nvSpPr>
        <p:spPr>
          <a:xfrm>
            <a:off x="412274" y="5608827"/>
            <a:ext cx="11368246" cy="627381"/>
          </a:xfrm>
        </p:spPr>
        <p:txBody>
          <a:bodyPr>
            <a:normAutofit/>
          </a:bodyPr>
          <a:lstStyle/>
          <a:p>
            <a:r>
              <a:rPr lang="zh-CN" altLang="zh-CN" b="1" dirty="0"/>
              <a:t>Our focus:</a:t>
            </a:r>
            <a:r>
              <a:rPr lang="en-US" altLang="zh-CN" b="1" dirty="0"/>
              <a:t> </a:t>
            </a:r>
            <a:r>
              <a:rPr lang="zh-CN" altLang="zh-CN" dirty="0"/>
              <a:t>Emergent, non-verbal</a:t>
            </a:r>
          </a:p>
          <a:p>
            <a:endParaRPr lang="zh-CN" altLang="en-US" dirty="0"/>
          </a:p>
        </p:txBody>
      </p:sp>
      <p:sp>
        <p:nvSpPr>
          <p:cNvPr id="2" name="Title 1">
            <a:extLst>
              <a:ext uri="{FF2B5EF4-FFF2-40B4-BE49-F238E27FC236}">
                <a16:creationId xmlns:a16="http://schemas.microsoft.com/office/drawing/2014/main" id="{DFBEB43E-4255-00FD-4E54-7C55F30EEF3B}"/>
              </a:ext>
            </a:extLst>
          </p:cNvPr>
          <p:cNvSpPr>
            <a:spLocks noGrp="1"/>
          </p:cNvSpPr>
          <p:nvPr>
            <p:ph type="title"/>
          </p:nvPr>
        </p:nvSpPr>
        <p:spPr/>
        <p:txBody>
          <a:bodyPr>
            <a:normAutofit/>
          </a:bodyPr>
          <a:lstStyle/>
          <a:p>
            <a:r>
              <a:rPr lang="zh-CN" altLang="zh-CN" dirty="0"/>
              <a:t>Research Gap</a:t>
            </a:r>
            <a:endParaRPr lang="zh-CN" altLang="en-US" dirty="0"/>
          </a:p>
        </p:txBody>
      </p:sp>
      <p:sp>
        <p:nvSpPr>
          <p:cNvPr id="4" name="Rectangle: Rounded Corners 3">
            <a:extLst>
              <a:ext uri="{FF2B5EF4-FFF2-40B4-BE49-F238E27FC236}">
                <a16:creationId xmlns:a16="http://schemas.microsoft.com/office/drawing/2014/main" id="{A4593B0E-74C9-C713-F7D4-00650904FA8F}"/>
              </a:ext>
            </a:extLst>
          </p:cNvPr>
          <p:cNvSpPr/>
          <p:nvPr/>
        </p:nvSpPr>
        <p:spPr>
          <a:xfrm>
            <a:off x="838200" y="1479884"/>
            <a:ext cx="3589421" cy="1325563"/>
          </a:xfrm>
          <a:prstGeom prst="roundRect">
            <a:avLst/>
          </a:prstGeom>
          <a:solidFill>
            <a:schemeClr val="accent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zh-CN" sz="2400" b="1" dirty="0">
                <a:solidFill>
                  <a:schemeClr val="bg1"/>
                </a:solidFill>
              </a:rPr>
              <a:t>Prior work</a:t>
            </a:r>
            <a:r>
              <a:rPr lang="zh-CN" altLang="en-US" sz="2400" b="1" dirty="0">
                <a:solidFill>
                  <a:schemeClr val="bg1"/>
                </a:solidFill>
              </a:rPr>
              <a:t>：</a:t>
            </a:r>
            <a:r>
              <a:rPr lang="zh-CN" altLang="zh-CN" sz="2400" b="1" dirty="0">
                <a:solidFill>
                  <a:schemeClr val="bg1"/>
                </a:solidFill>
              </a:rPr>
              <a:t>designed communication systems</a:t>
            </a:r>
            <a:endParaRPr lang="zh-CN" altLang="zh-CN" sz="2400" dirty="0">
              <a:solidFill>
                <a:schemeClr val="bg1"/>
              </a:solidFill>
            </a:endParaRPr>
          </a:p>
        </p:txBody>
      </p:sp>
      <p:sp>
        <p:nvSpPr>
          <p:cNvPr id="7" name="Rectangle: Rounded Corners 6">
            <a:extLst>
              <a:ext uri="{FF2B5EF4-FFF2-40B4-BE49-F238E27FC236}">
                <a16:creationId xmlns:a16="http://schemas.microsoft.com/office/drawing/2014/main" id="{E3959665-FED0-0303-4837-021AF6B83F5C}"/>
              </a:ext>
            </a:extLst>
          </p:cNvPr>
          <p:cNvSpPr/>
          <p:nvPr/>
        </p:nvSpPr>
        <p:spPr>
          <a:xfrm>
            <a:off x="5442782" y="1479883"/>
            <a:ext cx="5012909" cy="1325563"/>
          </a:xfrm>
          <a:prstGeom prst="roundRect">
            <a:avLst/>
          </a:prstGeom>
          <a:solidFill>
            <a:schemeClr val="accent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chemeClr val="bg1"/>
                </a:solidFill>
              </a:rPr>
              <a:t>In extraction shooters:</a:t>
            </a:r>
          </a:p>
        </p:txBody>
      </p:sp>
      <p:sp>
        <p:nvSpPr>
          <p:cNvPr id="8" name="Rectangle: Rounded Corners 7">
            <a:extLst>
              <a:ext uri="{FF2B5EF4-FFF2-40B4-BE49-F238E27FC236}">
                <a16:creationId xmlns:a16="http://schemas.microsoft.com/office/drawing/2014/main" id="{C0C8AC0D-D158-ECF2-379F-8DBAFDE3CBEB}"/>
              </a:ext>
            </a:extLst>
          </p:cNvPr>
          <p:cNvSpPr/>
          <p:nvPr/>
        </p:nvSpPr>
        <p:spPr>
          <a:xfrm>
            <a:off x="5442782" y="3001755"/>
            <a:ext cx="5012909" cy="2478339"/>
          </a:xfrm>
          <a:prstGeom prst="roundRect">
            <a:avLst/>
          </a:prstGeom>
          <a:solidFill>
            <a:schemeClr val="accent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zh-CN" altLang="zh-CN" sz="2400" dirty="0">
                <a:solidFill>
                  <a:schemeClr val="bg1"/>
                </a:solidFill>
              </a:rPr>
              <a:t>signals not formally designed </a:t>
            </a:r>
          </a:p>
          <a:p>
            <a:pPr marL="342900" indent="-342900">
              <a:buFont typeface="Arial" panose="020B0604020202020204" pitchFamily="34" charset="0"/>
              <a:buChar char="•"/>
            </a:pPr>
            <a:r>
              <a:rPr lang="zh-CN" altLang="zh-CN" sz="2400" dirty="0">
                <a:solidFill>
                  <a:schemeClr val="bg1"/>
                </a:solidFill>
              </a:rPr>
              <a:t>meanings emerge from culture </a:t>
            </a:r>
          </a:p>
          <a:p>
            <a:pPr marL="342900" indent="-342900">
              <a:buFont typeface="Arial" panose="020B0604020202020204" pitchFamily="34" charset="0"/>
              <a:buChar char="•"/>
            </a:pPr>
            <a:r>
              <a:rPr lang="zh-CN" altLang="zh-CN" sz="2400" dirty="0">
                <a:solidFill>
                  <a:schemeClr val="bg1"/>
                </a:solidFill>
              </a:rPr>
              <a:t>gestures are context-dependent </a:t>
            </a:r>
          </a:p>
          <a:p>
            <a:pPr marL="342900" indent="-342900">
              <a:buFont typeface="Arial" panose="020B0604020202020204" pitchFamily="34" charset="0"/>
              <a:buChar char="•"/>
            </a:pPr>
            <a:r>
              <a:rPr lang="zh-CN" altLang="zh-CN" sz="2400" dirty="0">
                <a:solidFill>
                  <a:schemeClr val="bg1"/>
                </a:solidFill>
              </a:rPr>
              <a:t>signals can be cooperative or deceptive </a:t>
            </a:r>
          </a:p>
        </p:txBody>
      </p:sp>
    </p:spTree>
    <p:extLst>
      <p:ext uri="{BB962C8B-B14F-4D97-AF65-F5344CB8AC3E}">
        <p14:creationId xmlns:p14="http://schemas.microsoft.com/office/powerpoint/2010/main" val="214401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DB2752-BD8C-85BF-B568-095629F1FF62}"/>
              </a:ext>
            </a:extLst>
          </p:cNvPr>
          <p:cNvSpPr>
            <a:spLocks noGrp="1"/>
          </p:cNvSpPr>
          <p:nvPr>
            <p:ph idx="12"/>
          </p:nvPr>
        </p:nvSpPr>
        <p:spPr/>
        <p:txBody>
          <a:bodyPr>
            <a:normAutofit/>
          </a:bodyPr>
          <a:lstStyle/>
          <a:p>
            <a:pPr marL="0" indent="0">
              <a:buNone/>
            </a:pPr>
            <a:r>
              <a:rPr lang="zh-CN" altLang="zh-CN" b="1" dirty="0"/>
              <a:t>Goal</a:t>
            </a:r>
            <a:r>
              <a:rPr lang="zh-CN" altLang="en-US" b="1" dirty="0"/>
              <a:t>：</a:t>
            </a:r>
            <a:endParaRPr lang="en-US" altLang="zh-CN" b="1" dirty="0"/>
          </a:p>
          <a:p>
            <a:pPr marL="0" indent="0">
              <a:buNone/>
            </a:pPr>
            <a:r>
              <a:rPr lang="en-US" altLang="zh-CN" dirty="0"/>
              <a:t>F</a:t>
            </a:r>
            <a:r>
              <a:rPr lang="zh-CN" altLang="zh-CN" dirty="0"/>
              <a:t>ramework for detecting and interpreting emergent non-verbal gestures from gameplay videos.</a:t>
            </a:r>
            <a:endParaRPr lang="en-US" altLang="zh-CN" dirty="0"/>
          </a:p>
          <a:p>
            <a:pPr marL="0" indent="0">
              <a:buNone/>
            </a:pPr>
            <a:endParaRPr lang="zh-CN" altLang="zh-CN" dirty="0"/>
          </a:p>
          <a:p>
            <a:pPr marL="0" indent="0">
              <a:buNone/>
            </a:pPr>
            <a:r>
              <a:rPr lang="zh-CN" altLang="zh-CN" b="1" dirty="0"/>
              <a:t>Contributions</a:t>
            </a:r>
            <a:endParaRPr lang="zh-CN" altLang="zh-CN" dirty="0"/>
          </a:p>
          <a:p>
            <a:r>
              <a:rPr lang="en-US" altLang="zh-CN" dirty="0"/>
              <a:t>T</a:t>
            </a:r>
            <a:r>
              <a:rPr lang="zh-CN" altLang="zh-CN" dirty="0"/>
              <a:t>axonomy</a:t>
            </a:r>
          </a:p>
          <a:p>
            <a:r>
              <a:rPr lang="en-US" altLang="zh-CN" dirty="0"/>
              <a:t>M</a:t>
            </a:r>
            <a:r>
              <a:rPr lang="zh-CN" altLang="zh-CN" dirty="0"/>
              <a:t>ultimodal AI pipeline </a:t>
            </a:r>
          </a:p>
          <a:p>
            <a:r>
              <a:rPr lang="en-US" altLang="zh-CN" dirty="0"/>
              <a:t>D</a:t>
            </a:r>
            <a:r>
              <a:rPr lang="zh-CN" altLang="zh-CN" dirty="0"/>
              <a:t>iscussion</a:t>
            </a:r>
          </a:p>
          <a:p>
            <a:endParaRPr lang="zh-CN" altLang="en-US" dirty="0"/>
          </a:p>
        </p:txBody>
      </p:sp>
      <p:sp>
        <p:nvSpPr>
          <p:cNvPr id="2" name="Title 1">
            <a:extLst>
              <a:ext uri="{FF2B5EF4-FFF2-40B4-BE49-F238E27FC236}">
                <a16:creationId xmlns:a16="http://schemas.microsoft.com/office/drawing/2014/main" id="{D74AEE78-4299-0F8F-A1EC-547FB4B41806}"/>
              </a:ext>
            </a:extLst>
          </p:cNvPr>
          <p:cNvSpPr>
            <a:spLocks noGrp="1"/>
          </p:cNvSpPr>
          <p:nvPr>
            <p:ph type="title"/>
          </p:nvPr>
        </p:nvSpPr>
        <p:spPr/>
        <p:txBody>
          <a:bodyPr>
            <a:normAutofit/>
          </a:bodyPr>
          <a:lstStyle/>
          <a:p>
            <a:r>
              <a:rPr lang="zh-CN" altLang="zh-CN" dirty="0"/>
              <a:t>Research Goal and Contributions</a:t>
            </a:r>
            <a:endParaRPr lang="zh-CN" altLang="en-US" dirty="0"/>
          </a:p>
        </p:txBody>
      </p:sp>
    </p:spTree>
    <p:extLst>
      <p:ext uri="{BB962C8B-B14F-4D97-AF65-F5344CB8AC3E}">
        <p14:creationId xmlns:p14="http://schemas.microsoft.com/office/powerpoint/2010/main" val="112600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81FB8F-4B89-71C5-1878-E75B57167381}"/>
              </a:ext>
            </a:extLst>
          </p:cNvPr>
          <p:cNvSpPr>
            <a:spLocks noGrp="1"/>
          </p:cNvSpPr>
          <p:nvPr>
            <p:ph idx="12"/>
          </p:nvPr>
        </p:nvSpPr>
        <p:spPr/>
        <p:txBody>
          <a:bodyPr>
            <a:normAutofit/>
          </a:bodyPr>
          <a:lstStyle/>
          <a:p>
            <a:pPr marL="0" indent="0">
              <a:buNone/>
            </a:pPr>
            <a:r>
              <a:rPr lang="zh-CN" altLang="zh-CN" b="1" dirty="0"/>
              <a:t>Atomic gestures</a:t>
            </a:r>
            <a:r>
              <a:rPr lang="en-US" altLang="zh-CN" b="1" dirty="0"/>
              <a:t>:</a:t>
            </a:r>
            <a:endParaRPr lang="zh-CN" altLang="zh-CN" dirty="0"/>
          </a:p>
          <a:p>
            <a:r>
              <a:rPr lang="zh-CN" altLang="zh-CN" dirty="0"/>
              <a:t>carrying a box </a:t>
            </a:r>
          </a:p>
          <a:p>
            <a:r>
              <a:rPr lang="zh-CN" altLang="zh-CN" dirty="0"/>
              <a:t>holding a sign </a:t>
            </a:r>
          </a:p>
          <a:p>
            <a:r>
              <a:rPr lang="zh-CN" altLang="zh-CN" dirty="0"/>
              <a:t>kneeling </a:t>
            </a:r>
          </a:p>
          <a:p>
            <a:r>
              <a:rPr lang="zh-CN" altLang="zh-CN" dirty="0"/>
              <a:t>voice line </a:t>
            </a:r>
            <a:r>
              <a:rPr lang="en-US" altLang="zh-CN" dirty="0"/>
              <a:t>“</a:t>
            </a:r>
            <a:r>
              <a:rPr lang="zh-CN" altLang="en-US" dirty="0"/>
              <a:t>新年快乐” （</a:t>
            </a:r>
            <a:r>
              <a:rPr lang="en-US" altLang="zh-CN" dirty="0" err="1"/>
              <a:t>xin</a:t>
            </a:r>
            <a:r>
              <a:rPr lang="en-US" altLang="zh-CN" dirty="0"/>
              <a:t>-</a:t>
            </a:r>
            <a:r>
              <a:rPr lang="en-US" altLang="zh-CN" dirty="0" err="1"/>
              <a:t>nian</a:t>
            </a:r>
            <a:r>
              <a:rPr lang="en-US" altLang="zh-CN" dirty="0"/>
              <a:t>-</a:t>
            </a:r>
            <a:r>
              <a:rPr lang="en-US" altLang="zh-CN" dirty="0" err="1"/>
              <a:t>kuai</a:t>
            </a:r>
            <a:r>
              <a:rPr lang="en-US" altLang="zh-CN" dirty="0"/>
              <a:t>-le)</a:t>
            </a:r>
            <a:endParaRPr lang="zh-CN" altLang="zh-CN" dirty="0"/>
          </a:p>
          <a:p>
            <a:r>
              <a:rPr lang="zh-CN" altLang="zh-CN" dirty="0"/>
              <a:t>salute </a:t>
            </a:r>
          </a:p>
          <a:p>
            <a:r>
              <a:rPr lang="zh-CN" altLang="zh-CN" dirty="0"/>
              <a:t>placing a container </a:t>
            </a:r>
          </a:p>
          <a:p>
            <a:r>
              <a:rPr lang="zh-CN" altLang="zh-CN" dirty="0"/>
              <a:t>pointing at an item</a:t>
            </a:r>
          </a:p>
          <a:p>
            <a:endParaRPr lang="zh-CN" altLang="en-US" dirty="0"/>
          </a:p>
        </p:txBody>
      </p:sp>
      <p:sp>
        <p:nvSpPr>
          <p:cNvPr id="2" name="Title 1">
            <a:extLst>
              <a:ext uri="{FF2B5EF4-FFF2-40B4-BE49-F238E27FC236}">
                <a16:creationId xmlns:a16="http://schemas.microsoft.com/office/drawing/2014/main" id="{FF39A734-8887-D4E2-A697-9301915A35A0}"/>
              </a:ext>
            </a:extLst>
          </p:cNvPr>
          <p:cNvSpPr>
            <a:spLocks noGrp="1"/>
          </p:cNvSpPr>
          <p:nvPr>
            <p:ph type="title"/>
          </p:nvPr>
        </p:nvSpPr>
        <p:spPr>
          <a:xfrm>
            <a:off x="412274" y="0"/>
            <a:ext cx="5378511" cy="1297134"/>
          </a:xfrm>
        </p:spPr>
        <p:txBody>
          <a:bodyPr>
            <a:normAutofit/>
          </a:bodyPr>
          <a:lstStyle/>
          <a:p>
            <a:r>
              <a:rPr lang="zh-CN" altLang="zh-CN" b="1" dirty="0"/>
              <a:t>Gesture Taxonomy</a:t>
            </a:r>
            <a:br>
              <a:rPr lang="zh-CN" altLang="zh-CN" b="1" dirty="0"/>
            </a:br>
            <a:r>
              <a:rPr lang="zh-CN" altLang="zh-CN" b="1" dirty="0"/>
              <a:t>From player behavior to social meaning</a:t>
            </a:r>
            <a:endParaRPr lang="zh-CN" altLang="en-US" dirty="0"/>
          </a:p>
        </p:txBody>
      </p:sp>
      <p:pic>
        <p:nvPicPr>
          <p:cNvPr id="8" name="carrybox">
            <a:hlinkClick r:id="" action="ppaction://media"/>
            <a:extLst>
              <a:ext uri="{FF2B5EF4-FFF2-40B4-BE49-F238E27FC236}">
                <a16:creationId xmlns:a16="http://schemas.microsoft.com/office/drawing/2014/main" id="{19949E8F-2A08-1C92-3E98-21AE177245B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790785" y="200025"/>
            <a:ext cx="5478712" cy="3081776"/>
          </a:xfrm>
          <a:prstGeom prst="rect">
            <a:avLst/>
          </a:prstGeom>
        </p:spPr>
      </p:pic>
      <p:pic>
        <p:nvPicPr>
          <p:cNvPr id="9" name="holdsign">
            <a:hlinkClick r:id="" action="ppaction://media"/>
            <a:extLst>
              <a:ext uri="{FF2B5EF4-FFF2-40B4-BE49-F238E27FC236}">
                <a16:creationId xmlns:a16="http://schemas.microsoft.com/office/drawing/2014/main" id="{95640309-BEB4-57C4-AE76-9904ADBEC68D}"/>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790785" y="3426140"/>
            <a:ext cx="5478712" cy="3081776"/>
          </a:xfrm>
          <a:prstGeom prst="rect">
            <a:avLst/>
          </a:prstGeom>
        </p:spPr>
      </p:pic>
    </p:spTree>
    <p:extLst>
      <p:ext uri="{BB962C8B-B14F-4D97-AF65-F5344CB8AC3E}">
        <p14:creationId xmlns:p14="http://schemas.microsoft.com/office/powerpoint/2010/main" val="100316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68" fill="hold"/>
                                        <p:tgtEl>
                                          <p:spTgt spid="8"/>
                                        </p:tgtEl>
                                      </p:cBhvr>
                                    </p:cmd>
                                  </p:childTnLst>
                                </p:cTn>
                              </p:par>
                              <p:par>
                                <p:cTn id="7" presetID="1" presetClass="mediacall" presetSubtype="0" fill="hold" nodeType="withEffect">
                                  <p:stCondLst>
                                    <p:cond delay="0"/>
                                  </p:stCondLst>
                                  <p:childTnLst>
                                    <p:cmd type="call" cmd="playFrom(0.0)">
                                      <p:cBhvr>
                                        <p:cTn id="8" dur="413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8"/>
                </p:tgtEl>
              </p:cMediaNode>
            </p:video>
            <p:seq concurrent="1" nextAc="seek">
              <p:cTn id="10" restart="whenNotActive" fill="hold" evtFilter="cancelBubble" nodeType="interactiveSeq">
                <p:stCondLst>
                  <p:cond evt="onClick" delay="0">
                    <p:tgtEl>
                      <p:spTgt spid="8"/>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8"/>
                                        </p:tgtEl>
                                      </p:cBhvr>
                                    </p:cmd>
                                  </p:childTnLst>
                                </p:cTn>
                              </p:par>
                            </p:childTnLst>
                          </p:cTn>
                        </p:par>
                      </p:childTnLst>
                    </p:cTn>
                  </p:par>
                </p:childTnLst>
              </p:cTn>
              <p:nextCondLst>
                <p:cond evt="onClick" delay="0">
                  <p:tgtEl>
                    <p:spTgt spid="8"/>
                  </p:tgtEl>
                </p:cond>
              </p:nextCondLst>
            </p:seq>
            <p:video>
              <p:cMediaNode vol="80000">
                <p:cTn id="15" repeatCount="indefinite" fill="hold" display="0">
                  <p:stCondLst>
                    <p:cond delay="indefinite"/>
                  </p:stCondLst>
                </p:cTn>
                <p:tgtEl>
                  <p:spTgt spid="9"/>
                </p:tgtEl>
              </p:cMediaNode>
            </p:video>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withEffect">
                                  <p:stCondLst>
                                    <p:cond delay="0"/>
                                  </p:stCondLst>
                                  <p:childTnLst>
                                    <p:cmd type="call" cmd="togglePause">
                                      <p:cBhvr>
                                        <p:cTn id="20"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neeling">
            <a:hlinkClick r:id="" action="ppaction://media"/>
            <a:extLst>
              <a:ext uri="{FF2B5EF4-FFF2-40B4-BE49-F238E27FC236}">
                <a16:creationId xmlns:a16="http://schemas.microsoft.com/office/drawing/2014/main" id="{C0AC4C51-F5D8-B79D-1D9C-33A7FCBEEE8F}"/>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51481" y="92075"/>
            <a:ext cx="5782585" cy="3252704"/>
          </a:xfrm>
          <a:prstGeom prst="rect">
            <a:avLst/>
          </a:prstGeom>
        </p:spPr>
      </p:pic>
      <p:pic>
        <p:nvPicPr>
          <p:cNvPr id="9" name="salute">
            <a:hlinkClick r:id="" action="ppaction://media"/>
            <a:extLst>
              <a:ext uri="{FF2B5EF4-FFF2-40B4-BE49-F238E27FC236}">
                <a16:creationId xmlns:a16="http://schemas.microsoft.com/office/drawing/2014/main" id="{D1D9C421-5872-58FC-4677-B7411C220238}"/>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6096000" y="92075"/>
            <a:ext cx="5782585" cy="3252704"/>
          </a:xfrm>
          <a:prstGeom prst="rect">
            <a:avLst/>
          </a:prstGeom>
        </p:spPr>
      </p:pic>
      <p:pic>
        <p:nvPicPr>
          <p:cNvPr id="10" name="dropitem">
            <a:hlinkClick r:id="" action="ppaction://media"/>
            <a:extLst>
              <a:ext uri="{FF2B5EF4-FFF2-40B4-BE49-F238E27FC236}">
                <a16:creationId xmlns:a16="http://schemas.microsoft.com/office/drawing/2014/main" id="{4151E871-678E-4BFC-6462-74FA395168F6}"/>
              </a:ext>
            </a:extLst>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a:off x="151481" y="3513222"/>
            <a:ext cx="5782585" cy="3252704"/>
          </a:xfrm>
          <a:prstGeom prst="rect">
            <a:avLst/>
          </a:prstGeom>
        </p:spPr>
      </p:pic>
      <p:pic>
        <p:nvPicPr>
          <p:cNvPr id="11" name="pointing">
            <a:hlinkClick r:id="" action="ppaction://media"/>
            <a:extLst>
              <a:ext uri="{FF2B5EF4-FFF2-40B4-BE49-F238E27FC236}">
                <a16:creationId xmlns:a16="http://schemas.microsoft.com/office/drawing/2014/main" id="{C368AF8A-22FD-0103-1794-941F09603645}"/>
              </a:ext>
            </a:extLst>
          </p:cNvPr>
          <p:cNvPicPr>
            <a:picLocks noChangeAspect="1"/>
          </p:cNvPicPr>
          <p:nvPr>
            <a:videoFile r:link="rId8"/>
            <p:extLst>
              <p:ext uri="{DAA4B4D4-6D71-4841-9C94-3DE7FCFB9230}">
                <p14:media xmlns:p14="http://schemas.microsoft.com/office/powerpoint/2010/main" r:embed="rId7"/>
              </p:ext>
            </p:extLst>
          </p:nvPr>
        </p:nvPicPr>
        <p:blipFill>
          <a:blip r:embed="rId14"/>
          <a:stretch>
            <a:fillRect/>
          </a:stretch>
        </p:blipFill>
        <p:spPr>
          <a:xfrm>
            <a:off x="6096000" y="3513222"/>
            <a:ext cx="5782583" cy="3252703"/>
          </a:xfrm>
          <a:prstGeom prst="rect">
            <a:avLst/>
          </a:prstGeom>
        </p:spPr>
      </p:pic>
    </p:spTree>
    <p:extLst>
      <p:ext uri="{BB962C8B-B14F-4D97-AF65-F5344CB8AC3E}">
        <p14:creationId xmlns:p14="http://schemas.microsoft.com/office/powerpoint/2010/main" val="109930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87" fill="hold"/>
                                        <p:tgtEl>
                                          <p:spTgt spid="9"/>
                                        </p:tgtEl>
                                      </p:cBhvr>
                                    </p:cmd>
                                  </p:childTnLst>
                                </p:cTn>
                              </p:par>
                              <p:par>
                                <p:cTn id="7" presetID="1" presetClass="mediacall" presetSubtype="0" fill="hold" nodeType="withEffect">
                                  <p:stCondLst>
                                    <p:cond delay="0"/>
                                  </p:stCondLst>
                                  <p:childTnLst>
                                    <p:cmd type="call" cmd="playFrom(0.0)">
                                      <p:cBhvr>
                                        <p:cTn id="8" dur="4923" fill="hold"/>
                                        <p:tgtEl>
                                          <p:spTgt spid="8"/>
                                        </p:tgtEl>
                                      </p:cBhvr>
                                    </p:cmd>
                                  </p:childTnLst>
                                </p:cTn>
                              </p:par>
                              <p:par>
                                <p:cTn id="9" presetID="1" presetClass="mediacall" presetSubtype="0" fill="hold" nodeType="withEffect">
                                  <p:stCondLst>
                                    <p:cond delay="0"/>
                                  </p:stCondLst>
                                  <p:childTnLst>
                                    <p:cmd type="call" cmd="playFrom(0.0)">
                                      <p:cBhvr>
                                        <p:cTn id="10" dur="4807" fill="hold"/>
                                        <p:tgtEl>
                                          <p:spTgt spid="11"/>
                                        </p:tgtEl>
                                      </p:cBhvr>
                                    </p:cmd>
                                  </p:childTnLst>
                                </p:cTn>
                              </p:par>
                              <p:par>
                                <p:cTn id="11" presetID="1" presetClass="mediacall" presetSubtype="0" fill="hold" nodeType="withEffect">
                                  <p:stCondLst>
                                    <p:cond delay="0"/>
                                  </p:stCondLst>
                                  <p:childTnLst>
                                    <p:cmd type="call" cmd="playFrom(0.0)">
                                      <p:cBhvr>
                                        <p:cTn id="12" dur="281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8"/>
                </p:tgtEl>
              </p:cMediaNode>
            </p:video>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withEffect">
                                  <p:stCondLst>
                                    <p:cond delay="0"/>
                                  </p:stCondLst>
                                  <p:childTnLst>
                                    <p:cmd type="call" cmd="togglePause">
                                      <p:cBhvr>
                                        <p:cTn id="18" dur="1" fill="hold"/>
                                        <p:tgtEl>
                                          <p:spTgt spid="8"/>
                                        </p:tgtEl>
                                      </p:cBhvr>
                                    </p:cmd>
                                  </p:childTnLst>
                                </p:cTn>
                              </p:par>
                            </p:childTnLst>
                          </p:cTn>
                        </p:par>
                      </p:childTnLst>
                    </p:cTn>
                  </p:par>
                </p:childTnLst>
              </p:cTn>
              <p:nextCondLst>
                <p:cond evt="onClick" delay="0">
                  <p:tgtEl>
                    <p:spTgt spid="8"/>
                  </p:tgtEl>
                </p:cond>
              </p:nextCondLst>
            </p:seq>
            <p:video>
              <p:cMediaNode vol="80000">
                <p:cTn id="19" repeatCount="indefinite" fill="hold" display="0">
                  <p:stCondLst>
                    <p:cond delay="indefinite"/>
                  </p:stCondLst>
                </p:cTn>
                <p:tgtEl>
                  <p:spTgt spid="9"/>
                </p:tgtEl>
              </p:cMediaNode>
            </p:video>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withEffect">
                                  <p:stCondLst>
                                    <p:cond delay="0"/>
                                  </p:stCondLst>
                                  <p:childTnLst>
                                    <p:cmd type="call" cmd="togglePause">
                                      <p:cBhvr>
                                        <p:cTn id="24" dur="1" fill="hold"/>
                                        <p:tgtEl>
                                          <p:spTgt spid="9"/>
                                        </p:tgtEl>
                                      </p:cBhvr>
                                    </p:cmd>
                                  </p:childTnLst>
                                </p:cTn>
                              </p:par>
                            </p:childTnLst>
                          </p:cTn>
                        </p:par>
                      </p:childTnLst>
                    </p:cTn>
                  </p:par>
                </p:childTnLst>
              </p:cTn>
              <p:nextCondLst>
                <p:cond evt="onClick" delay="0">
                  <p:tgtEl>
                    <p:spTgt spid="9"/>
                  </p:tgtEl>
                </p:cond>
              </p:nextCondLst>
            </p:seq>
            <p:video>
              <p:cMediaNode vol="80000">
                <p:cTn id="25" repeatCount="indefinite" fill="hold" display="0">
                  <p:stCondLst>
                    <p:cond delay="indefinite"/>
                  </p:stCondLst>
                </p:cTn>
                <p:tgtEl>
                  <p:spTgt spid="11"/>
                </p:tgtEl>
              </p:cMediaNode>
            </p:video>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withEffect">
                                  <p:stCondLst>
                                    <p:cond delay="0"/>
                                  </p:stCondLst>
                                  <p:childTnLst>
                                    <p:cmd type="call" cmd="togglePause">
                                      <p:cBhvr>
                                        <p:cTn id="30" dur="1" fill="hold"/>
                                        <p:tgtEl>
                                          <p:spTgt spid="11"/>
                                        </p:tgtEl>
                                      </p:cBhvr>
                                    </p:cmd>
                                  </p:childTnLst>
                                </p:cTn>
                              </p:par>
                            </p:childTnLst>
                          </p:cTn>
                        </p:par>
                      </p:childTnLst>
                    </p:cTn>
                  </p:par>
                </p:childTnLst>
              </p:cTn>
              <p:nextCondLst>
                <p:cond evt="onClick" delay="0">
                  <p:tgtEl>
                    <p:spTgt spid="11"/>
                  </p:tgtEl>
                </p:cond>
              </p:nextCondLst>
            </p:seq>
            <p:video>
              <p:cMediaNode vol="80000">
                <p:cTn id="31" repeatCount="indefinite" fill="hold" display="0">
                  <p:stCondLst>
                    <p:cond delay="indefinite"/>
                  </p:stCondLst>
                </p:cTn>
                <p:tgtEl>
                  <p:spTgt spid="10"/>
                </p:tgtEl>
              </p:cMediaNode>
            </p:video>
            <p:seq concurrent="1" nextAc="seek">
              <p:cTn id="32" restart="whenNotActive" fill="hold" evtFilter="cancelBubble" nodeType="interactiveSeq">
                <p:stCondLst>
                  <p:cond evt="onClick" delay="0">
                    <p:tgtEl>
                      <p:spTgt spid="10"/>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withEffect">
                                  <p:stCondLst>
                                    <p:cond delay="0"/>
                                  </p:stCondLst>
                                  <p:childTnLst>
                                    <p:cmd type="call" cmd="togglePause">
                                      <p:cBhvr>
                                        <p:cTn id="36"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ABD232-D06C-2E73-D423-446A8C318FBF}"/>
              </a:ext>
            </a:extLst>
          </p:cNvPr>
          <p:cNvSpPr>
            <a:spLocks noGrp="1"/>
          </p:cNvSpPr>
          <p:nvPr>
            <p:ph idx="12"/>
          </p:nvPr>
        </p:nvSpPr>
        <p:spPr/>
        <p:txBody>
          <a:bodyPr>
            <a:normAutofit/>
          </a:bodyPr>
          <a:lstStyle/>
          <a:p>
            <a:r>
              <a:rPr lang="zh-CN" altLang="zh-CN" dirty="0"/>
              <a:t>shaking left and right </a:t>
            </a:r>
          </a:p>
          <a:p>
            <a:r>
              <a:rPr lang="zh-CN" altLang="zh-CN" dirty="0"/>
              <a:t>repeated prone movement </a:t>
            </a:r>
          </a:p>
          <a:p>
            <a:r>
              <a:rPr lang="zh-CN" altLang="zh-CN" dirty="0"/>
              <a:t>repeated spinning </a:t>
            </a:r>
          </a:p>
          <a:p>
            <a:r>
              <a:rPr lang="zh-CN" altLang="zh-CN" dirty="0"/>
              <a:t>shield + jump </a:t>
            </a:r>
          </a:p>
          <a:p>
            <a:r>
              <a:rPr lang="zh-CN" altLang="zh-CN" dirty="0"/>
              <a:t>dropping equipment </a:t>
            </a:r>
          </a:p>
          <a:p>
            <a:r>
              <a:rPr lang="zh-CN" altLang="zh-CN" dirty="0"/>
              <a:t>rhythmic shooting pattern</a:t>
            </a:r>
          </a:p>
          <a:p>
            <a:endParaRPr lang="zh-CN" altLang="en-US" dirty="0"/>
          </a:p>
        </p:txBody>
      </p:sp>
      <p:sp>
        <p:nvSpPr>
          <p:cNvPr id="2" name="Title 1">
            <a:extLst>
              <a:ext uri="{FF2B5EF4-FFF2-40B4-BE49-F238E27FC236}">
                <a16:creationId xmlns:a16="http://schemas.microsoft.com/office/drawing/2014/main" id="{E1814025-3BAB-0817-EFC1-5C65891B2F92}"/>
              </a:ext>
            </a:extLst>
          </p:cNvPr>
          <p:cNvSpPr>
            <a:spLocks noGrp="1"/>
          </p:cNvSpPr>
          <p:nvPr>
            <p:ph type="title"/>
          </p:nvPr>
        </p:nvSpPr>
        <p:spPr/>
        <p:txBody>
          <a:bodyPr/>
          <a:lstStyle/>
          <a:p>
            <a:r>
              <a:rPr lang="en-US" dirty="0"/>
              <a:t>Composite Gestures</a:t>
            </a:r>
          </a:p>
        </p:txBody>
      </p:sp>
      <p:sp>
        <p:nvSpPr>
          <p:cNvPr id="4" name="Content Placeholder 2">
            <a:extLst>
              <a:ext uri="{FF2B5EF4-FFF2-40B4-BE49-F238E27FC236}">
                <a16:creationId xmlns:a16="http://schemas.microsoft.com/office/drawing/2014/main" id="{3FD245D1-9F88-0262-4C06-AB172FF5F7F2}"/>
              </a:ext>
            </a:extLst>
          </p:cNvPr>
          <p:cNvSpPr txBox="1">
            <a:spLocks/>
          </p:cNvSpPr>
          <p:nvPr/>
        </p:nvSpPr>
        <p:spPr>
          <a:xfrm>
            <a:off x="838200" y="4757320"/>
            <a:ext cx="10515600" cy="15143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b="1" dirty="0"/>
              <a:t>Key idea:</a:t>
            </a:r>
            <a:br>
              <a:rPr lang="zh-CN" altLang="zh-CN" dirty="0"/>
            </a:br>
            <a:r>
              <a:rPr lang="zh-CN" altLang="zh-CN" dirty="0"/>
              <a:t>Gestures become meaningful through community interpretation and repeated gameplay practice.</a:t>
            </a:r>
            <a:endParaRPr lang="zh-CN" altLang="en-US" dirty="0"/>
          </a:p>
        </p:txBody>
      </p:sp>
      <p:pic>
        <p:nvPicPr>
          <p:cNvPr id="5" name="shake">
            <a:hlinkClick r:id="" action="ppaction://media"/>
            <a:extLst>
              <a:ext uri="{FF2B5EF4-FFF2-40B4-BE49-F238E27FC236}">
                <a16:creationId xmlns:a16="http://schemas.microsoft.com/office/drawing/2014/main" id="{D870C092-C1E2-AE06-05D4-9B7FB771C33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42283" y="467728"/>
            <a:ext cx="6379707" cy="3588585"/>
          </a:xfrm>
          <a:prstGeom prst="rect">
            <a:avLst/>
          </a:prstGeom>
        </p:spPr>
      </p:pic>
    </p:spTree>
    <p:extLst>
      <p:ext uri="{BB962C8B-B14F-4D97-AF65-F5344CB8AC3E}">
        <p14:creationId xmlns:p14="http://schemas.microsoft.com/office/powerpoint/2010/main" val="250975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1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ronerepeat">
            <a:hlinkClick r:id="" action="ppaction://media"/>
            <a:extLst>
              <a:ext uri="{FF2B5EF4-FFF2-40B4-BE49-F238E27FC236}">
                <a16:creationId xmlns:a16="http://schemas.microsoft.com/office/drawing/2014/main" id="{30AA2121-8DF1-A493-A9F2-FFA98BABDB39}"/>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04358" y="104525"/>
            <a:ext cx="5755021" cy="3237199"/>
          </a:xfrm>
          <a:prstGeom prst="rect">
            <a:avLst/>
          </a:prstGeom>
        </p:spPr>
      </p:pic>
      <p:pic>
        <p:nvPicPr>
          <p:cNvPr id="8" name="spinning">
            <a:hlinkClick r:id="" action="ppaction://media"/>
            <a:extLst>
              <a:ext uri="{FF2B5EF4-FFF2-40B4-BE49-F238E27FC236}">
                <a16:creationId xmlns:a16="http://schemas.microsoft.com/office/drawing/2014/main" id="{F9004DC2-E245-5A11-48FD-242B68162383}"/>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5950870" y="104525"/>
            <a:ext cx="5755020" cy="3237199"/>
          </a:xfrm>
          <a:prstGeom prst="rect">
            <a:avLst/>
          </a:prstGeom>
        </p:spPr>
      </p:pic>
      <p:pic>
        <p:nvPicPr>
          <p:cNvPr id="9" name="shieldjump">
            <a:hlinkClick r:id="" action="ppaction://media"/>
            <a:extLst>
              <a:ext uri="{FF2B5EF4-FFF2-40B4-BE49-F238E27FC236}">
                <a16:creationId xmlns:a16="http://schemas.microsoft.com/office/drawing/2014/main" id="{189DCEAF-BFAA-4617-2918-FBB8C77279D9}"/>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104358" y="3516277"/>
            <a:ext cx="5755021" cy="3237199"/>
          </a:xfrm>
          <a:prstGeom prst="rect">
            <a:avLst/>
          </a:prstGeom>
        </p:spPr>
      </p:pic>
      <p:sp>
        <p:nvSpPr>
          <p:cNvPr id="10" name="Rectangle: Rounded Corners 9">
            <a:extLst>
              <a:ext uri="{FF2B5EF4-FFF2-40B4-BE49-F238E27FC236}">
                <a16:creationId xmlns:a16="http://schemas.microsoft.com/office/drawing/2014/main" id="{FA98B484-5862-9FDD-D8D1-03FC112C98E3}"/>
              </a:ext>
            </a:extLst>
          </p:cNvPr>
          <p:cNvSpPr/>
          <p:nvPr/>
        </p:nvSpPr>
        <p:spPr>
          <a:xfrm>
            <a:off x="6356657" y="3657600"/>
            <a:ext cx="5158477" cy="27936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t>Dropping Equipment: </a:t>
            </a:r>
          </a:p>
          <a:p>
            <a:pPr algn="ctr"/>
            <a:r>
              <a:rPr lang="en-US" altLang="zh-CN" sz="2800" b="1" dirty="0"/>
              <a:t>same posing as dropping container (previous)</a:t>
            </a:r>
          </a:p>
          <a:p>
            <a:pPr algn="ctr"/>
            <a:endParaRPr lang="en-US" altLang="zh-CN" sz="2800" b="1" dirty="0"/>
          </a:p>
          <a:p>
            <a:pPr algn="ctr"/>
            <a:r>
              <a:rPr lang="en-US" altLang="zh-CN" sz="2800" b="1" dirty="0"/>
              <a:t>Rhythmic shooting pattern: </a:t>
            </a:r>
          </a:p>
          <a:p>
            <a:pPr algn="ctr"/>
            <a:r>
              <a:rPr lang="en-US" altLang="zh-CN" sz="2800" b="1" dirty="0"/>
              <a:t>_ _   _ _ _</a:t>
            </a:r>
            <a:endParaRPr lang="zh-CN" altLang="en-US" sz="2800" b="1" dirty="0"/>
          </a:p>
        </p:txBody>
      </p:sp>
    </p:spTree>
    <p:extLst>
      <p:ext uri="{BB962C8B-B14F-4D97-AF65-F5344CB8AC3E}">
        <p14:creationId xmlns:p14="http://schemas.microsoft.com/office/powerpoint/2010/main" val="183490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5" fill="hold"/>
                                        <p:tgtEl>
                                          <p:spTgt spid="7"/>
                                        </p:tgtEl>
                                      </p:cBhvr>
                                    </p:cmd>
                                  </p:childTnLst>
                                </p:cTn>
                              </p:par>
                              <p:par>
                                <p:cTn id="7" presetID="1" presetClass="mediacall" presetSubtype="0" fill="hold" nodeType="withEffect">
                                  <p:stCondLst>
                                    <p:cond delay="0"/>
                                  </p:stCondLst>
                                  <p:childTnLst>
                                    <p:cmd type="call" cmd="playFrom(0.0)">
                                      <p:cBhvr>
                                        <p:cTn id="8" dur="3878" fill="hold"/>
                                        <p:tgtEl>
                                          <p:spTgt spid="8"/>
                                        </p:tgtEl>
                                      </p:cBhvr>
                                    </p:cmd>
                                  </p:childTnLst>
                                </p:cTn>
                              </p:par>
                              <p:par>
                                <p:cTn id="9" presetID="1" presetClass="mediacall" presetSubtype="0" fill="hold" nodeType="withEffect">
                                  <p:stCondLst>
                                    <p:cond delay="0"/>
                                  </p:stCondLst>
                                  <p:childTnLst>
                                    <p:cmd type="call" cmd="playFrom(0.0)">
                                      <p:cBhvr>
                                        <p:cTn id="10" dur="376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video>
              <p:cMediaNode vol="80000">
                <p:cTn id="17" repeatCount="indefinite"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video>
              <p:cMediaNode vol="80000">
                <p:cTn id="23" repeatCount="indefinite" fill="hold" display="0">
                  <p:stCondLst>
                    <p:cond delay="indefinite"/>
                  </p:stCondLst>
                </p:cTn>
                <p:tgtEl>
                  <p:spTgt spid="9"/>
                </p:tgtEl>
              </p:cMediaNode>
            </p:video>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theme/theme1.xml><?xml version="1.0" encoding="utf-8"?>
<a:theme xmlns:a="http://schemas.openxmlformats.org/drawingml/2006/main" name="Office Theme">
  <a:themeElements>
    <a:clrScheme name="SIGGRAPH 2026 1">
      <a:dk1>
        <a:srgbClr val="2A4149"/>
      </a:dk1>
      <a:lt1>
        <a:srgbClr val="FFFFFF"/>
      </a:lt1>
      <a:dk2>
        <a:srgbClr val="D2C5B2"/>
      </a:dk2>
      <a:lt2>
        <a:srgbClr val="F1EFE3"/>
      </a:lt2>
      <a:accent1>
        <a:srgbClr val="2A4148"/>
      </a:accent1>
      <a:accent2>
        <a:srgbClr val="D2C4B2"/>
      </a:accent2>
      <a:accent3>
        <a:srgbClr val="F0EFE2"/>
      </a:accent3>
      <a:accent4>
        <a:srgbClr val="2A4148"/>
      </a:accent4>
      <a:accent5>
        <a:srgbClr val="D2C4B2"/>
      </a:accent5>
      <a:accent6>
        <a:srgbClr val="F0EFE2"/>
      </a:accent6>
      <a:hlink>
        <a:srgbClr val="2A4148"/>
      </a:hlink>
      <a:folHlink>
        <a:srgbClr val="2A414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0">
          <a:scrgbClr r="0" g="0" b="0"/>
        </a:lnRef>
        <a:fillRef idx="0">
          <a:scrgbClr r="0" g="0" b="0"/>
        </a:fillRef>
        <a:effectRef idx="0">
          <a:scrgbClr r="0" g="0" b="0"/>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rtlCol="0">
        <a:spAutoFit/>
      </a:bodyPr>
      <a:lstStyle>
        <a:defPPr marL="236538" indent="-236538" algn="l">
          <a:lnSpc>
            <a:spcPct val="130000"/>
          </a:lnSpc>
          <a:spcAft>
            <a:spcPts val="600"/>
          </a:spcAft>
          <a:buClr>
            <a:schemeClr val="tx2"/>
          </a:buClr>
          <a:buFont typeface="Arial" panose="020B0604020202020204" pitchFamily="34" charset="0"/>
          <a:buChar char="•"/>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1111</TotalTime>
  <Words>2555</Words>
  <Application>Microsoft Office PowerPoint</Application>
  <PresentationFormat>Widescreen</PresentationFormat>
  <Paragraphs>127</Paragraphs>
  <Slides>15</Slides>
  <Notes>13</Notes>
  <HiddenSlides>1</HiddenSlides>
  <MMClips>11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System Font Regular</vt:lpstr>
      <vt:lpstr>Office Theme</vt:lpstr>
      <vt:lpstr>Understanding Emergent Non-Verbal Communication in Delta Force through Multimodal AI Analysis</vt:lpstr>
      <vt:lpstr>Motivation: Why Non-Verbal Communication Matters</vt:lpstr>
      <vt:lpstr>Game Context: Delta Force</vt:lpstr>
      <vt:lpstr>Research Gap</vt:lpstr>
      <vt:lpstr>Research Goal and Contributions</vt:lpstr>
      <vt:lpstr>Gesture Taxonomy From player behavior to social meaning</vt:lpstr>
      <vt:lpstr>PowerPoint Presentation</vt:lpstr>
      <vt:lpstr>Composite Gestures</vt:lpstr>
      <vt:lpstr>PowerPoint Presentation</vt:lpstr>
      <vt:lpstr>Multimodal AI Pipeline</vt:lpstr>
      <vt:lpstr>Preliminary Implementation</vt:lpstr>
      <vt:lpstr>PowerPoint Presentation</vt:lpstr>
      <vt:lpstr>What Works and What Still Needs Work</vt:lpstr>
      <vt:lpstr>Discussion and Takeaways</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claire@cubicleninjas.com</dc:creator>
  <cp:lastModifiedBy>Josef Spjut</cp:lastModifiedBy>
  <cp:revision>177</cp:revision>
  <dcterms:created xsi:type="dcterms:W3CDTF">2020-09-03T21:14:56Z</dcterms:created>
  <dcterms:modified xsi:type="dcterms:W3CDTF">2026-07-23T14:50:09Z</dcterms:modified>
</cp:coreProperties>
</file>